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embeddedFontLst>
    <p:embeddedFont>
      <p:font typeface="Francois One" panose="020B0604020202020204" charset="-18"/>
      <p:regular r:id="rId33"/>
    </p:embeddedFont>
    <p:embeddedFont>
      <p:font typeface="Lato" panose="020F0502020204030203" pitchFamily="34"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g6YdYSMAP9LuL4mP0t8ABLdwA9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5.fntdata"/><Relationship Id="rId40"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 name="Google Shape;2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7" name="Google Shape;137;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1" name="Google Shape;151;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 name="Google Shape;3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8" name="Google Shape;158;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5" name="Google Shape;165;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2" name="Google Shape;172;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8" name="Google Shape;178;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4" name="Google Shape;184;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1" name="Google Shape;191;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8" name="Google Shape;198;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5" name="Google Shape;205;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2" name="Google Shape;212;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9" name="Google Shape;219;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 name="Google Shape;4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2ac3a0244af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2ac3a0244af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 name="Google Shape;4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 name="Google Shape;5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 name="Google Shape;6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1_Title Slide">
    <p:spTree>
      <p:nvGrpSpPr>
        <p:cNvPr id="1" name="Shape 6"/>
        <p:cNvGrpSpPr/>
        <p:nvPr/>
      </p:nvGrpSpPr>
      <p:grpSpPr>
        <a:xfrm>
          <a:off x="0" y="0"/>
          <a:ext cx="0" cy="0"/>
          <a:chOff x="0" y="0"/>
          <a:chExt cx="0" cy="0"/>
        </a:xfrm>
      </p:grpSpPr>
      <p:sp>
        <p:nvSpPr>
          <p:cNvPr id="7" name="Google Shape;7;p32"/>
          <p:cNvSpPr txBox="1">
            <a:spLocks noGrp="1"/>
          </p:cNvSpPr>
          <p:nvPr>
            <p:ph type="title"/>
          </p:nvPr>
        </p:nvSpPr>
        <p:spPr>
          <a:xfrm>
            <a:off x="831850" y="2041071"/>
            <a:ext cx="10515600" cy="2068971"/>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dk1"/>
              </a:buClr>
              <a:buSzPts val="6000"/>
              <a:buFont typeface="Francois One"/>
              <a:buNone/>
              <a:defRPr sz="7200" b="0" i="0" u="none" strike="noStrike" cap="none">
                <a:solidFill>
                  <a:schemeClr val="dk1"/>
                </a:solidFill>
                <a:latin typeface="Francois One"/>
                <a:ea typeface="Francois One"/>
                <a:cs typeface="Francois One"/>
                <a:sym typeface="Francois On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2"/>
          <p:cNvSpPr txBox="1">
            <a:spLocks noGrp="1"/>
          </p:cNvSpPr>
          <p:nvPr>
            <p:ph type="body" idx="1"/>
          </p:nvPr>
        </p:nvSpPr>
        <p:spPr>
          <a:xfrm>
            <a:off x="831850" y="4263997"/>
            <a:ext cx="10515600" cy="1825800"/>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90000"/>
              </a:lnSpc>
              <a:spcBef>
                <a:spcPts val="1000"/>
              </a:spcBef>
              <a:spcAft>
                <a:spcPts val="0"/>
              </a:spcAft>
              <a:buClr>
                <a:schemeClr val="dk1"/>
              </a:buClr>
              <a:buSzPts val="2400"/>
              <a:buFont typeface="Arial"/>
              <a:buNone/>
              <a:defRPr sz="3200" b="0" i="1" u="none" strike="noStrike" cap="none">
                <a:solidFill>
                  <a:schemeClr val="dk1"/>
                </a:solidFill>
                <a:latin typeface="Lato"/>
                <a:ea typeface="Lato"/>
                <a:cs typeface="Lato"/>
                <a:sym typeface="Lato"/>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Lato"/>
                <a:ea typeface="Lato"/>
                <a:cs typeface="Lato"/>
                <a:sym typeface="Lato"/>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Lato"/>
                <a:ea typeface="Lato"/>
                <a:cs typeface="Lato"/>
                <a:sym typeface="Lato"/>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Lato"/>
                <a:ea typeface="Lato"/>
                <a:cs typeface="Lato"/>
                <a:sym typeface="Lato"/>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Lato"/>
                <a:ea typeface="Lato"/>
                <a:cs typeface="Lato"/>
                <a:sym typeface="Lato"/>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Lato"/>
                <a:ea typeface="Lato"/>
                <a:cs typeface="Lato"/>
                <a:sym typeface="Lato"/>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Lato"/>
                <a:ea typeface="Lato"/>
                <a:cs typeface="Lato"/>
                <a:sym typeface="Lato"/>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Lato"/>
                <a:ea typeface="Lato"/>
                <a:cs typeface="Lato"/>
                <a:sym typeface="Lato"/>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Lato"/>
                <a:ea typeface="Lato"/>
                <a:cs typeface="Lato"/>
                <a:sym typeface="Lato"/>
              </a:defRPr>
            </a:lvl9pPr>
          </a:lstStyle>
          <a:p>
            <a:endParaRPr/>
          </a:p>
        </p:txBody>
      </p:sp>
      <p:pic>
        <p:nvPicPr>
          <p:cNvPr id="9" name="Google Shape;9;p32"/>
          <p:cNvPicPr preferRelativeResize="0"/>
          <p:nvPr/>
        </p:nvPicPr>
        <p:blipFill rotWithShape="1">
          <a:blip r:embed="rId2">
            <a:alphaModFix/>
          </a:blip>
          <a:srcRect t="776" b="777"/>
          <a:stretch/>
        </p:blipFill>
        <p:spPr>
          <a:xfrm>
            <a:off x="10521691" y="431977"/>
            <a:ext cx="1670311" cy="1097282"/>
          </a:xfrm>
          <a:prstGeom prst="rect">
            <a:avLst/>
          </a:prstGeom>
          <a:noFill/>
          <a:ln>
            <a:noFill/>
          </a:ln>
          <a:effectLst>
            <a:outerShdw blurRad="50800" dist="101600" dir="7380000" algn="ctr" rotWithShape="0">
              <a:srgbClr val="F2F2F2"/>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ullet Points">
  <p:cSld name="Bullet Points">
    <p:spTree>
      <p:nvGrpSpPr>
        <p:cNvPr id="1" name="Shape 10"/>
        <p:cNvGrpSpPr/>
        <p:nvPr/>
      </p:nvGrpSpPr>
      <p:grpSpPr>
        <a:xfrm>
          <a:off x="0" y="0"/>
          <a:ext cx="0" cy="0"/>
          <a:chOff x="0" y="0"/>
          <a:chExt cx="0" cy="0"/>
        </a:xfrm>
      </p:grpSpPr>
      <p:sp>
        <p:nvSpPr>
          <p:cNvPr id="11" name="Google Shape;11;p33"/>
          <p:cNvSpPr txBox="1">
            <a:spLocks noGrp="1"/>
          </p:cNvSpPr>
          <p:nvPr>
            <p:ph type="body" idx="1"/>
          </p:nvPr>
        </p:nvSpPr>
        <p:spPr>
          <a:xfrm>
            <a:off x="838200" y="2247938"/>
            <a:ext cx="10515600" cy="4351338"/>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1000"/>
              </a:spcBef>
              <a:spcAft>
                <a:spcPts val="0"/>
              </a:spcAft>
              <a:buClr>
                <a:schemeClr val="dk1"/>
              </a:buClr>
              <a:buSzPts val="1800"/>
              <a:buFont typeface="Arial"/>
              <a:buChar char="•"/>
              <a:defRPr sz="3200" b="0" i="0" u="none" strike="noStrike" cap="none">
                <a:solidFill>
                  <a:schemeClr val="dk1"/>
                </a:solidFill>
                <a:latin typeface="Lato"/>
                <a:ea typeface="Lato"/>
                <a:cs typeface="Lato"/>
                <a:sym typeface="Lato"/>
              </a:defRPr>
            </a:lvl1pPr>
            <a:lvl2pPr marL="914400" marR="0" lvl="1" indent="-342900" algn="l" rtl="0">
              <a:lnSpc>
                <a:spcPct val="100000"/>
              </a:lnSpc>
              <a:spcBef>
                <a:spcPts val="500"/>
              </a:spcBef>
              <a:spcAft>
                <a:spcPts val="0"/>
              </a:spcAft>
              <a:buClr>
                <a:schemeClr val="dk1"/>
              </a:buClr>
              <a:buSzPts val="1800"/>
              <a:buFont typeface="Arial"/>
              <a:buChar char="•"/>
              <a:defRPr sz="2400" b="0" i="0" u="none" strike="noStrike" cap="none">
                <a:solidFill>
                  <a:schemeClr val="dk1"/>
                </a:solidFill>
                <a:latin typeface="Lato"/>
                <a:ea typeface="Lato"/>
                <a:cs typeface="Lato"/>
                <a:sym typeface="Lato"/>
              </a:defRPr>
            </a:lvl2pPr>
            <a:lvl3pPr marL="1371600" marR="0" lvl="2" indent="-342900" algn="l" rtl="0">
              <a:lnSpc>
                <a:spcPct val="10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ato"/>
                <a:ea typeface="Lato"/>
                <a:cs typeface="Lato"/>
                <a:sym typeface="Lato"/>
              </a:defRPr>
            </a:lvl9pPr>
          </a:lstStyle>
          <a:p>
            <a:endParaRPr/>
          </a:p>
        </p:txBody>
      </p:sp>
      <p:pic>
        <p:nvPicPr>
          <p:cNvPr id="12" name="Google Shape;12;p33"/>
          <p:cNvPicPr preferRelativeResize="0"/>
          <p:nvPr/>
        </p:nvPicPr>
        <p:blipFill rotWithShape="1">
          <a:blip r:embed="rId2">
            <a:alphaModFix/>
          </a:blip>
          <a:srcRect r="62102"/>
          <a:stretch/>
        </p:blipFill>
        <p:spPr>
          <a:xfrm>
            <a:off x="10521691" y="431977"/>
            <a:ext cx="1670309" cy="1097282"/>
          </a:xfrm>
          <a:prstGeom prst="rect">
            <a:avLst/>
          </a:prstGeom>
          <a:noFill/>
          <a:ln>
            <a:noFill/>
          </a:ln>
          <a:effectLst>
            <a:outerShdw blurRad="50800" dist="101600" dir="7380000" algn="ctr" rotWithShape="0">
              <a:srgbClr val="F2F2F2"/>
            </a:outerShdw>
          </a:effectLst>
        </p:spPr>
      </p:pic>
      <p:sp>
        <p:nvSpPr>
          <p:cNvPr id="13" name="Google Shape;13;p33"/>
          <p:cNvSpPr txBox="1">
            <a:spLocks noGrp="1"/>
          </p:cNvSpPr>
          <p:nvPr>
            <p:ph type="title"/>
          </p:nvPr>
        </p:nvSpPr>
        <p:spPr>
          <a:xfrm>
            <a:off x="838200" y="365125"/>
            <a:ext cx="8492400" cy="13257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Francois One"/>
              <a:buNone/>
              <a:defRPr sz="4400" b="0" i="0" u="none" strike="noStrike" cap="none">
                <a:solidFill>
                  <a:schemeClr val="dk1"/>
                </a:solidFill>
                <a:latin typeface="Francois One"/>
                <a:ea typeface="Francois One"/>
                <a:cs typeface="Francois One"/>
                <a:sym typeface="Francois On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ubtitle_white">
  <p:cSld name="Subtitle_white">
    <p:spTree>
      <p:nvGrpSpPr>
        <p:cNvPr id="1" name="Shape 14"/>
        <p:cNvGrpSpPr/>
        <p:nvPr/>
      </p:nvGrpSpPr>
      <p:grpSpPr>
        <a:xfrm>
          <a:off x="0" y="0"/>
          <a:ext cx="0" cy="0"/>
          <a:chOff x="0" y="0"/>
          <a:chExt cx="0" cy="0"/>
        </a:xfrm>
      </p:grpSpPr>
      <p:sp>
        <p:nvSpPr>
          <p:cNvPr id="15" name="Google Shape;15;p34"/>
          <p:cNvSpPr txBox="1">
            <a:spLocks noGrp="1"/>
          </p:cNvSpPr>
          <p:nvPr>
            <p:ph type="title"/>
          </p:nvPr>
        </p:nvSpPr>
        <p:spPr>
          <a:xfrm>
            <a:off x="838200" y="1251044"/>
            <a:ext cx="10515600" cy="4356000"/>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dk1"/>
              </a:buClr>
              <a:buSzPts val="5000"/>
              <a:buFont typeface="Francois One"/>
              <a:buNone/>
              <a:defRPr sz="5000" b="0" i="0" u="none" strike="noStrike" cap="none">
                <a:solidFill>
                  <a:schemeClr val="dk1"/>
                </a:solidFill>
                <a:latin typeface="Francois One"/>
                <a:ea typeface="Francois One"/>
                <a:cs typeface="Francois One"/>
                <a:sym typeface="Francois One"/>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6" name="Google Shape;16;p34"/>
          <p:cNvPicPr preferRelativeResize="0"/>
          <p:nvPr/>
        </p:nvPicPr>
        <p:blipFill rotWithShape="1">
          <a:blip r:embed="rId2">
            <a:alphaModFix/>
          </a:blip>
          <a:srcRect r="62102"/>
          <a:stretch/>
        </p:blipFill>
        <p:spPr>
          <a:xfrm>
            <a:off x="10521691" y="431977"/>
            <a:ext cx="1670309" cy="1097282"/>
          </a:xfrm>
          <a:prstGeom prst="rect">
            <a:avLst/>
          </a:prstGeom>
          <a:noFill/>
          <a:ln>
            <a:noFill/>
          </a:ln>
          <a:effectLst>
            <a:outerShdw blurRad="50800" dist="101600" dir="7380000" algn="ctr" rotWithShape="0">
              <a:srgbClr val="F2F2F2"/>
            </a:outerShdw>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Picture Full - magenta">
  <p:cSld name="Picture Full - magenta">
    <p:bg>
      <p:bgPr>
        <a:solidFill>
          <a:schemeClr val="lt1"/>
        </a:solidFill>
        <a:effectLst/>
      </p:bgPr>
    </p:bg>
    <p:spTree>
      <p:nvGrpSpPr>
        <p:cNvPr id="1" name="Shape 17"/>
        <p:cNvGrpSpPr/>
        <p:nvPr/>
      </p:nvGrpSpPr>
      <p:grpSpPr>
        <a:xfrm>
          <a:off x="0" y="0"/>
          <a:ext cx="0" cy="0"/>
          <a:chOff x="0" y="0"/>
          <a:chExt cx="0" cy="0"/>
        </a:xfrm>
      </p:grpSpPr>
      <p:sp>
        <p:nvSpPr>
          <p:cNvPr id="18" name="Google Shape;18;p35"/>
          <p:cNvSpPr>
            <a:spLocks noGrp="1"/>
          </p:cNvSpPr>
          <p:nvPr>
            <p:ph type="pic" idx="2"/>
          </p:nvPr>
        </p:nvSpPr>
        <p:spPr>
          <a:xfrm>
            <a:off x="0" y="0"/>
            <a:ext cx="12192000" cy="6858000"/>
          </a:xfrm>
          <a:prstGeom prst="rect">
            <a:avLst/>
          </a:prstGeom>
          <a:noFill/>
          <a:ln>
            <a:noFill/>
          </a:ln>
        </p:spPr>
      </p:sp>
      <p:sp>
        <p:nvSpPr>
          <p:cNvPr id="19" name="Google Shape;19;p35"/>
          <p:cNvSpPr txBox="1">
            <a:spLocks noGrp="1"/>
          </p:cNvSpPr>
          <p:nvPr>
            <p:ph type="subTitle" idx="1"/>
          </p:nvPr>
        </p:nvSpPr>
        <p:spPr>
          <a:xfrm>
            <a:off x="0" y="5592727"/>
            <a:ext cx="12192000" cy="1265274"/>
          </a:xfrm>
          <a:prstGeom prst="rect">
            <a:avLst/>
          </a:prstGeom>
          <a:solidFill>
            <a:schemeClr val="accent2">
              <a:alpha val="69411"/>
            </a:schemeClr>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lt1"/>
              </a:buClr>
              <a:buSzPts val="2800"/>
              <a:buFont typeface="Francois One"/>
              <a:buNone/>
              <a:defRPr sz="2800" b="0" i="0" u="none" strike="noStrike" cap="none">
                <a:solidFill>
                  <a:schemeClr val="lt1"/>
                </a:solidFill>
                <a:latin typeface="Francois One"/>
                <a:ea typeface="Francois One"/>
                <a:cs typeface="Francois One"/>
                <a:sym typeface="Francois One"/>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Lato"/>
                <a:ea typeface="Lato"/>
                <a:cs typeface="Lato"/>
                <a:sym typeface="Lato"/>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Lato"/>
                <a:ea typeface="Lato"/>
                <a:cs typeface="Lato"/>
                <a:sym typeface="Lato"/>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Picture Full - orange">
  <p:cSld name="Picture Full - orange">
    <p:bg>
      <p:bgPr>
        <a:solidFill>
          <a:schemeClr val="lt1"/>
        </a:solidFill>
        <a:effectLst/>
      </p:bgPr>
    </p:bg>
    <p:spTree>
      <p:nvGrpSpPr>
        <p:cNvPr id="1" name="Shape 20"/>
        <p:cNvGrpSpPr/>
        <p:nvPr/>
      </p:nvGrpSpPr>
      <p:grpSpPr>
        <a:xfrm>
          <a:off x="0" y="0"/>
          <a:ext cx="0" cy="0"/>
          <a:chOff x="0" y="0"/>
          <a:chExt cx="0" cy="0"/>
        </a:xfrm>
      </p:grpSpPr>
      <p:sp>
        <p:nvSpPr>
          <p:cNvPr id="21" name="Google Shape;21;p36"/>
          <p:cNvSpPr>
            <a:spLocks noGrp="1"/>
          </p:cNvSpPr>
          <p:nvPr>
            <p:ph type="pic" idx="2"/>
          </p:nvPr>
        </p:nvSpPr>
        <p:spPr>
          <a:xfrm>
            <a:off x="0" y="1"/>
            <a:ext cx="12192000" cy="6858000"/>
          </a:xfrm>
          <a:prstGeom prst="rect">
            <a:avLst/>
          </a:prstGeom>
          <a:noFill/>
          <a:ln>
            <a:noFill/>
          </a:ln>
        </p:spPr>
      </p:sp>
      <p:sp>
        <p:nvSpPr>
          <p:cNvPr id="22" name="Google Shape;22;p36"/>
          <p:cNvSpPr txBox="1">
            <a:spLocks noGrp="1"/>
          </p:cNvSpPr>
          <p:nvPr>
            <p:ph type="subTitle" idx="1"/>
          </p:nvPr>
        </p:nvSpPr>
        <p:spPr>
          <a:xfrm>
            <a:off x="0" y="5592727"/>
            <a:ext cx="12192000" cy="1265274"/>
          </a:xfrm>
          <a:prstGeom prst="rect">
            <a:avLst/>
          </a:prstGeom>
          <a:solidFill>
            <a:schemeClr val="accent3">
              <a:alpha val="69411"/>
            </a:schemeClr>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lt1"/>
              </a:buClr>
              <a:buSzPts val="2800"/>
              <a:buFont typeface="Francois One"/>
              <a:buNone/>
              <a:defRPr sz="2800" b="0" i="0" u="none" strike="noStrike" cap="none">
                <a:solidFill>
                  <a:schemeClr val="lt1"/>
                </a:solidFill>
                <a:latin typeface="Francois One"/>
                <a:ea typeface="Francois One"/>
                <a:cs typeface="Francois One"/>
                <a:sym typeface="Francois One"/>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Lato"/>
                <a:ea typeface="Lato"/>
                <a:cs typeface="Lato"/>
                <a:sym typeface="Lato"/>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Lato"/>
                <a:ea typeface="Lato"/>
                <a:cs typeface="Lato"/>
                <a:sym typeface="Lato"/>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Picture Full - blue">
  <p:cSld name="Picture Full - blue">
    <p:bg>
      <p:bgPr>
        <a:solidFill>
          <a:schemeClr val="lt1"/>
        </a:solidFill>
        <a:effectLst/>
      </p:bgPr>
    </p:bg>
    <p:spTree>
      <p:nvGrpSpPr>
        <p:cNvPr id="1" name="Shape 23"/>
        <p:cNvGrpSpPr/>
        <p:nvPr/>
      </p:nvGrpSpPr>
      <p:grpSpPr>
        <a:xfrm>
          <a:off x="0" y="0"/>
          <a:ext cx="0" cy="0"/>
          <a:chOff x="0" y="0"/>
          <a:chExt cx="0" cy="0"/>
        </a:xfrm>
      </p:grpSpPr>
      <p:sp>
        <p:nvSpPr>
          <p:cNvPr id="24" name="Google Shape;24;p37"/>
          <p:cNvSpPr>
            <a:spLocks noGrp="1"/>
          </p:cNvSpPr>
          <p:nvPr>
            <p:ph type="pic" idx="2"/>
          </p:nvPr>
        </p:nvSpPr>
        <p:spPr>
          <a:xfrm>
            <a:off x="0" y="0"/>
            <a:ext cx="12192000" cy="6858000"/>
          </a:xfrm>
          <a:prstGeom prst="rect">
            <a:avLst/>
          </a:prstGeom>
          <a:noFill/>
          <a:ln>
            <a:noFill/>
          </a:ln>
        </p:spPr>
      </p:sp>
      <p:sp>
        <p:nvSpPr>
          <p:cNvPr id="25" name="Google Shape;25;p37"/>
          <p:cNvSpPr txBox="1">
            <a:spLocks noGrp="1"/>
          </p:cNvSpPr>
          <p:nvPr>
            <p:ph type="subTitle" idx="1"/>
          </p:nvPr>
        </p:nvSpPr>
        <p:spPr>
          <a:xfrm>
            <a:off x="0" y="5592727"/>
            <a:ext cx="12192000" cy="1265274"/>
          </a:xfrm>
          <a:prstGeom prst="rect">
            <a:avLst/>
          </a:prstGeom>
          <a:solidFill>
            <a:srgbClr val="00AEEF">
              <a:alpha val="69411"/>
            </a:srgbClr>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lt1"/>
              </a:buClr>
              <a:buSzPts val="2800"/>
              <a:buFont typeface="Francois One"/>
              <a:buNone/>
              <a:defRPr sz="2800" b="0" i="0" u="none" strike="noStrike" cap="none">
                <a:solidFill>
                  <a:schemeClr val="lt1"/>
                </a:solidFill>
                <a:latin typeface="Francois One"/>
                <a:ea typeface="Francois One"/>
                <a:cs typeface="Francois One"/>
                <a:sym typeface="Francois One"/>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Lato"/>
                <a:ea typeface="Lato"/>
                <a:cs typeface="Lato"/>
                <a:sym typeface="Lato"/>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Lato"/>
                <a:ea typeface="Lato"/>
                <a:cs typeface="Lato"/>
                <a:sym typeface="Lato"/>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Lato"/>
                <a:ea typeface="Lato"/>
                <a:cs typeface="Lato"/>
                <a:sym typeface="Lato"/>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1"/>
          <p:cNvSpPr txBox="1">
            <a:spLocks noGrp="1"/>
          </p:cNvSpPr>
          <p:nvPr>
            <p:ph type="title"/>
          </p:nvPr>
        </p:nvSpPr>
        <p:spPr>
          <a:xfrm>
            <a:off x="831850" y="2041071"/>
            <a:ext cx="10515600" cy="206897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6000"/>
              <a:buFont typeface="Arial"/>
              <a:buNone/>
            </a:pPr>
            <a:r>
              <a:rPr lang="de-DE"/>
              <a:t>Buddy manuál</a:t>
            </a:r>
            <a:endParaRPr/>
          </a:p>
        </p:txBody>
      </p:sp>
      <p:sp>
        <p:nvSpPr>
          <p:cNvPr id="31" name="Google Shape;31;p1"/>
          <p:cNvSpPr txBox="1">
            <a:spLocks noGrp="1"/>
          </p:cNvSpPr>
          <p:nvPr>
            <p:ph type="body" idx="1"/>
          </p:nvPr>
        </p:nvSpPr>
        <p:spPr>
          <a:xfrm>
            <a:off x="831850" y="3471517"/>
            <a:ext cx="10515600" cy="1825654"/>
          </a:xfrm>
          <a:prstGeom prst="rect">
            <a:avLst/>
          </a:prstGeom>
          <a:noFill/>
          <a:ln>
            <a:noFill/>
          </a:ln>
        </p:spPr>
        <p:txBody>
          <a:bodyPr spcFirstLastPara="1" wrap="square" lIns="91425" tIns="45700" rIns="91425" bIns="45700" anchor="t" anchorCtr="0">
            <a:normAutofit/>
          </a:bodyPr>
          <a:lstStyle/>
          <a:p>
            <a:pPr marL="457200" lvl="0" indent="-228600" algn="ctr" rtl="0">
              <a:lnSpc>
                <a:spcPct val="90000"/>
              </a:lnSpc>
              <a:spcBef>
                <a:spcPts val="1000"/>
              </a:spcBef>
              <a:spcAft>
                <a:spcPts val="0"/>
              </a:spcAft>
              <a:buClr>
                <a:schemeClr val="dk1"/>
              </a:buClr>
              <a:buSzPts val="2400"/>
              <a:buNone/>
            </a:pPr>
            <a:r>
              <a:rPr lang="de-DE"/>
              <a:t>ESN UP Olomouc</a:t>
            </a:r>
            <a:endParaRPr/>
          </a:p>
          <a:p>
            <a:pPr marL="457200" lvl="0" indent="-228600" algn="ctr" rtl="0">
              <a:lnSpc>
                <a:spcPct val="90000"/>
              </a:lnSpc>
              <a:spcBef>
                <a:spcPts val="1000"/>
              </a:spcBef>
              <a:spcAft>
                <a:spcPts val="0"/>
              </a:spcAft>
              <a:buClr>
                <a:schemeClr val="dk1"/>
              </a:buClr>
              <a:buSzPts val="24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0"/>
          <p:cNvSpPr txBox="1">
            <a:spLocks noGrp="1"/>
          </p:cNvSpPr>
          <p:nvPr>
            <p:ph type="body" idx="1"/>
          </p:nvPr>
        </p:nvSpPr>
        <p:spPr>
          <a:xfrm>
            <a:off x="2285274" y="1208314"/>
            <a:ext cx="8709297" cy="5649685"/>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Zjisti, zda má student všechny potřebné informace. To se týká hlavně studijních záležitostí (předměty, jméno koordinátora na fakultě), ale i informací o ubytování (adresa, vybavení ubytování, připojení k internetu a zda je potřeba mít kabel pro připojení).</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Můžeš mu nastínit život v Česku – to se týká zejména počasí, aby věděl, jaké oblečení si vzít a na co se připravit.</a:t>
            </a:r>
            <a:endParaRPr/>
          </a:p>
          <a:p>
            <a:pPr marL="457200" marR="0" lvl="0" indent="-342900" algn="l" rtl="0">
              <a:lnSpc>
                <a:spcPct val="100000"/>
              </a:lnSpc>
              <a:spcBef>
                <a:spcPts val="1000"/>
              </a:spcBef>
              <a:spcAft>
                <a:spcPts val="0"/>
              </a:spcAft>
              <a:buClr>
                <a:schemeClr val="dk1"/>
              </a:buClr>
              <a:buSzPct val="80357"/>
              <a:buFont typeface="Arial"/>
              <a:buChar char="•"/>
            </a:pPr>
            <a:r>
              <a:rPr lang="de-DE"/>
              <a:t>Doporuč mu, aby si vzal aspoň 1-2 průkazové fotografie.</a:t>
            </a:r>
            <a:endParaRPr/>
          </a:p>
          <a:p>
            <a:pPr marL="457200" marR="0" lvl="0" indent="-342900" algn="l" rtl="0">
              <a:lnSpc>
                <a:spcPct val="100000"/>
              </a:lnSpc>
              <a:spcBef>
                <a:spcPts val="1000"/>
              </a:spcBef>
              <a:spcAft>
                <a:spcPts val="0"/>
              </a:spcAft>
              <a:buClr>
                <a:schemeClr val="dk1"/>
              </a:buClr>
              <a:buSzPct val="80357"/>
              <a:buFont typeface="Arial"/>
              <a:buChar char="•"/>
            </a:pPr>
            <a:r>
              <a:rPr lang="de-DE"/>
              <a:t>Doporuč mu, aby měl u sebe hned na začátku hotovost (3000,-).</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Doporuč mu, aby si okopíroval kartičku zdravotního pojištění a pas (ID) pro případ, že by je ztratil.</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Informuj ho o Orientation Weeku a odkaž ho na stránky Oddělení pro mobility RUP, případně stránky ESN UP Olomouc, kde najde další info a doporučení, co si sebou vzít.</a:t>
            </a:r>
            <a:endParaRPr/>
          </a:p>
        </p:txBody>
      </p:sp>
      <p:sp>
        <p:nvSpPr>
          <p:cNvPr id="93" name="Google Shape;93;p10"/>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7"/>
        <p:cNvGrpSpPr/>
        <p:nvPr/>
      </p:nvGrpSpPr>
      <p:grpSpPr>
        <a:xfrm>
          <a:off x="0" y="0"/>
          <a:ext cx="0" cy="0"/>
          <a:chOff x="0" y="0"/>
          <a:chExt cx="0" cy="0"/>
        </a:xfrm>
      </p:grpSpPr>
      <p:sp>
        <p:nvSpPr>
          <p:cNvPr id="98" name="Google Shape;98;p11"/>
          <p:cNvSpPr txBox="1">
            <a:spLocks noGrp="1"/>
          </p:cNvSpPr>
          <p:nvPr>
            <p:ph type="body" idx="1"/>
          </p:nvPr>
        </p:nvSpPr>
        <p:spPr>
          <a:xfrm>
            <a:off x="2296160" y="1632857"/>
            <a:ext cx="9057640" cy="4966419"/>
          </a:xfrm>
          <a:prstGeom prst="rect">
            <a:avLst/>
          </a:prstGeom>
          <a:noFill/>
          <a:ln>
            <a:noFill/>
          </a:ln>
        </p:spPr>
        <p:txBody>
          <a:bodyPr spcFirstLastPara="1" wrap="square" lIns="91425" tIns="45700" rIns="91425" bIns="45700" anchor="t" anchorCtr="0">
            <a:normAutofit fontScale="62500" lnSpcReduction="20000"/>
          </a:bodyPr>
          <a:lstStyle/>
          <a:p>
            <a:pPr marL="457200" marR="0" lvl="0" indent="-342900" algn="l" rtl="0">
              <a:lnSpc>
                <a:spcPct val="100000"/>
              </a:lnSpc>
              <a:spcBef>
                <a:spcPts val="1000"/>
              </a:spcBef>
              <a:spcAft>
                <a:spcPts val="0"/>
              </a:spcAft>
              <a:buClr>
                <a:schemeClr val="dk1"/>
              </a:buClr>
              <a:buSzPct val="90000"/>
              <a:buFont typeface="Arial"/>
              <a:buChar char="•"/>
            </a:pPr>
            <a:r>
              <a:rPr lang="de-DE">
                <a:solidFill>
                  <a:schemeClr val="accent2"/>
                </a:solidFill>
              </a:rPr>
              <a:t>Make sure your student has all the information needed for a smooth transition. This primarily involves academic details (subjects, faculty coordinator's name) and also accommodation information (address, amenities provided, internet connectivity, and a proper charger that works for EU sockets) </a:t>
            </a:r>
            <a:endParaRPr/>
          </a:p>
          <a:p>
            <a:pPr marL="457200" marR="0" lvl="0" indent="-342900" algn="l" rtl="0">
              <a:lnSpc>
                <a:spcPct val="100000"/>
              </a:lnSpc>
              <a:spcBef>
                <a:spcPts val="1000"/>
              </a:spcBef>
              <a:spcAft>
                <a:spcPts val="0"/>
              </a:spcAft>
              <a:buClr>
                <a:schemeClr val="dk1"/>
              </a:buClr>
              <a:buSzPct val="90000"/>
              <a:buFont typeface="Arial"/>
              <a:buChar char="•"/>
            </a:pPr>
            <a:r>
              <a:rPr lang="de-DE">
                <a:solidFill>
                  <a:schemeClr val="accent2"/>
                </a:solidFill>
              </a:rPr>
              <a:t>You should give them a glimpse of what it´s like to live in Czech republic– think especially about the weather (what clothes do they need to bring, what should they expect) </a:t>
            </a:r>
            <a:endParaRPr/>
          </a:p>
          <a:p>
            <a:pPr marL="457200" marR="0" lvl="0" indent="-342900" algn="l" rtl="0">
              <a:lnSpc>
                <a:spcPct val="100000"/>
              </a:lnSpc>
              <a:spcBef>
                <a:spcPts val="1000"/>
              </a:spcBef>
              <a:spcAft>
                <a:spcPts val="0"/>
              </a:spcAft>
              <a:buClr>
                <a:schemeClr val="dk1"/>
              </a:buClr>
              <a:buSzPct val="90000"/>
              <a:buFont typeface="Arial"/>
              <a:buChar char="•"/>
            </a:pPr>
            <a:r>
              <a:rPr lang="de-DE"/>
              <a:t>Recommend them to take at least 1-2 ID pictures with them.</a:t>
            </a:r>
            <a:endParaRPr/>
          </a:p>
          <a:p>
            <a:pPr marL="457200" marR="0" lvl="0" indent="-342900" algn="l" rtl="0">
              <a:lnSpc>
                <a:spcPct val="100000"/>
              </a:lnSpc>
              <a:spcBef>
                <a:spcPts val="1000"/>
              </a:spcBef>
              <a:spcAft>
                <a:spcPts val="0"/>
              </a:spcAft>
              <a:buClr>
                <a:schemeClr val="dk1"/>
              </a:buClr>
              <a:buSzPct val="90000"/>
              <a:buFont typeface="Arial"/>
              <a:buChar char="•"/>
            </a:pPr>
            <a:r>
              <a:rPr lang="de-DE"/>
              <a:t>Advise them to have cash with them right at the start (3000,-).</a:t>
            </a:r>
            <a:endParaRPr/>
          </a:p>
          <a:p>
            <a:pPr marL="457200" marR="0" lvl="0" indent="-342900" algn="l" rtl="0">
              <a:lnSpc>
                <a:spcPct val="100000"/>
              </a:lnSpc>
              <a:spcBef>
                <a:spcPts val="1000"/>
              </a:spcBef>
              <a:spcAft>
                <a:spcPts val="0"/>
              </a:spcAft>
              <a:buClr>
                <a:schemeClr val="dk1"/>
              </a:buClr>
              <a:buSzPct val="90000"/>
              <a:buFont typeface="Arial"/>
              <a:buChar char="•"/>
            </a:pPr>
            <a:r>
              <a:rPr lang="de-DE">
                <a:solidFill>
                  <a:schemeClr val="accent2"/>
                </a:solidFill>
              </a:rPr>
              <a:t>It´s also good if they make a photocopy of their health insurance card and passport (ID) in case they lose them.</a:t>
            </a:r>
            <a:endParaRPr/>
          </a:p>
          <a:p>
            <a:pPr marL="457200" marR="0" lvl="0" indent="-342900" algn="l" rtl="0">
              <a:lnSpc>
                <a:spcPct val="100000"/>
              </a:lnSpc>
              <a:spcBef>
                <a:spcPts val="1000"/>
              </a:spcBef>
              <a:spcAft>
                <a:spcPts val="0"/>
              </a:spcAft>
              <a:buClr>
                <a:schemeClr val="dk1"/>
              </a:buClr>
              <a:buSzPct val="90000"/>
              <a:buFont typeface="Arial"/>
              <a:buChar char="•"/>
            </a:pPr>
            <a:r>
              <a:rPr lang="de-DE">
                <a:solidFill>
                  <a:schemeClr val="accent2"/>
                </a:solidFill>
              </a:rPr>
              <a:t>Inform them about the Orientation Week and direct them to the RUP Mobility Department's website or the ESN UP Olomouc website, where they can find further information and recommendations regarding what to bring along</a:t>
            </a:r>
            <a:endParaRPr/>
          </a:p>
        </p:txBody>
      </p:sp>
      <p:sp>
        <p:nvSpPr>
          <p:cNvPr id="99" name="Google Shape;99;p11"/>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3"/>
        <p:cNvGrpSpPr/>
        <p:nvPr/>
      </p:nvGrpSpPr>
      <p:grpSpPr>
        <a:xfrm>
          <a:off x="0" y="0"/>
          <a:ext cx="0" cy="0"/>
          <a:chOff x="0" y="0"/>
          <a:chExt cx="0" cy="0"/>
        </a:xfrm>
      </p:grpSpPr>
      <p:sp>
        <p:nvSpPr>
          <p:cNvPr id="104" name="Google Shape;104;p12"/>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20000"/>
          </a:bodyPr>
          <a:lstStyle/>
          <a:p>
            <a:pPr marL="457200" marR="0" lvl="0" indent="-342900" algn="l" rtl="0">
              <a:lnSpc>
                <a:spcPct val="100000"/>
              </a:lnSpc>
              <a:spcBef>
                <a:spcPts val="1000"/>
              </a:spcBef>
              <a:spcAft>
                <a:spcPts val="0"/>
              </a:spcAft>
              <a:buClr>
                <a:schemeClr val="dk1"/>
              </a:buClr>
              <a:buSzPct val="66176"/>
              <a:buFont typeface="Arial"/>
              <a:buChar char="•"/>
            </a:pPr>
            <a:r>
              <a:rPr lang="de-DE"/>
              <a:t>Pevné nervy! Komunikace s lidmi z jiných kultur není vždy nejjednodušší.</a:t>
            </a:r>
            <a:endParaRPr/>
          </a:p>
          <a:p>
            <a:pPr marL="457200" marR="0" lvl="0" indent="-342900" algn="l" rtl="0">
              <a:lnSpc>
                <a:spcPct val="100000"/>
              </a:lnSpc>
              <a:spcBef>
                <a:spcPts val="1000"/>
              </a:spcBef>
              <a:spcAft>
                <a:spcPts val="0"/>
              </a:spcAft>
              <a:buClr>
                <a:schemeClr val="dk1"/>
              </a:buClr>
              <a:buSzPct val="66176"/>
              <a:buFont typeface="Arial"/>
              <a:buChar char="•"/>
            </a:pPr>
            <a:r>
              <a:rPr lang="de-DE"/>
              <a:t>Flexibilita – počítej s nepředvídatelným, zahraniční student si může rozmyslet plány a říct ti o tom za pět minut dvanáct.</a:t>
            </a:r>
            <a:endParaRPr/>
          </a:p>
          <a:p>
            <a:pPr marL="457200" marR="0" lvl="0" indent="-342900" algn="l" rtl="0">
              <a:lnSpc>
                <a:spcPct val="100000"/>
              </a:lnSpc>
              <a:spcBef>
                <a:spcPts val="1000"/>
              </a:spcBef>
              <a:spcAft>
                <a:spcPts val="0"/>
              </a:spcAft>
              <a:buClr>
                <a:schemeClr val="dk1"/>
              </a:buClr>
              <a:buSzPct val="66176"/>
              <a:buFont typeface="Arial"/>
              <a:buChar char="•"/>
            </a:pPr>
            <a:r>
              <a:rPr lang="de-DE"/>
              <a:t>Otevřená mysl – přátelství se studentem ze zahraničí ti přinese spoustu nových poznatků a během semestru se ti naskytne spousta příležitostí zažít zajímavé věci jak se svým studentem, tak v rámci akcí s ESN! </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Pokud by tvůj zahraniční student neodpověděl na e-mail do sedmi dnů, kontaktuj Buddy koordinátora.</a:t>
            </a:r>
            <a:endParaRPr/>
          </a:p>
          <a:p>
            <a:pPr marL="457200" marR="0" lvl="0" indent="-228600" algn="l" rtl="0">
              <a:lnSpc>
                <a:spcPct val="100000"/>
              </a:lnSpc>
              <a:spcBef>
                <a:spcPts val="1000"/>
              </a:spcBef>
              <a:spcAft>
                <a:spcPts val="0"/>
              </a:spcAft>
              <a:buClr>
                <a:schemeClr val="dk1"/>
              </a:buClr>
              <a:buSzPct val="66176"/>
              <a:buFont typeface="Arial"/>
              <a:buNone/>
            </a:pPr>
            <a:endParaRPr/>
          </a:p>
        </p:txBody>
      </p:sp>
      <p:sp>
        <p:nvSpPr>
          <p:cNvPr id="105" name="Google Shape;105;p12"/>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Jak se připravit na zahraničního studenta</a:t>
            </a:r>
            <a:br>
              <a:rPr lang="de-DE"/>
            </a:br>
            <a:br>
              <a:rPr lang="de-DE"/>
            </a:br>
            <a:endParaRPr/>
          </a:p>
        </p:txBody>
      </p:sp>
      <p:sp>
        <p:nvSpPr>
          <p:cNvPr id="106" name="Google Shape;106;p12"/>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0"/>
        <p:cNvGrpSpPr/>
        <p:nvPr/>
      </p:nvGrpSpPr>
      <p:grpSpPr>
        <a:xfrm>
          <a:off x="0" y="0"/>
          <a:ext cx="0" cy="0"/>
          <a:chOff x="0" y="0"/>
          <a:chExt cx="0" cy="0"/>
        </a:xfrm>
      </p:grpSpPr>
      <p:sp>
        <p:nvSpPr>
          <p:cNvPr id="111" name="Google Shape;111;p13"/>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92500" lnSpcReduction="20000"/>
          </a:bodyPr>
          <a:lstStyle/>
          <a:p>
            <a:pPr marL="457200" marR="0" lvl="0" indent="-342900" algn="l" rtl="0">
              <a:lnSpc>
                <a:spcPct val="100000"/>
              </a:lnSpc>
              <a:spcBef>
                <a:spcPts val="1000"/>
              </a:spcBef>
              <a:spcAft>
                <a:spcPts val="0"/>
              </a:spcAft>
              <a:buClr>
                <a:schemeClr val="dk1"/>
              </a:buClr>
              <a:buSzPct val="60810"/>
              <a:buFont typeface="Arial"/>
              <a:buChar char="•"/>
            </a:pPr>
            <a:r>
              <a:rPr lang="de-DE"/>
              <a:t>Stay calm and don´t overthink it. It´s supposed to be fun and about making new friends. </a:t>
            </a:r>
            <a:endParaRPr/>
          </a:p>
          <a:p>
            <a:pPr marL="457200" marR="0" lvl="0" indent="-342900" algn="l" rtl="0">
              <a:lnSpc>
                <a:spcPct val="100000"/>
              </a:lnSpc>
              <a:spcBef>
                <a:spcPts val="1000"/>
              </a:spcBef>
              <a:spcAft>
                <a:spcPts val="0"/>
              </a:spcAft>
              <a:buClr>
                <a:schemeClr val="dk1"/>
              </a:buClr>
              <a:buSzPct val="60810"/>
              <a:buFont typeface="Arial"/>
              <a:buChar char="•"/>
            </a:pPr>
            <a:r>
              <a:rPr lang="de-DE"/>
              <a:t>Flexibility – if there is a change of plans 5 minutes before the fact, don´t panic. It´s not about being perfect its about doing your best and being there for your new friend. </a:t>
            </a:r>
            <a:endParaRPr/>
          </a:p>
          <a:p>
            <a:pPr marL="457200" marR="0" lvl="0" indent="-342900" algn="l" rtl="0">
              <a:lnSpc>
                <a:spcPct val="100000"/>
              </a:lnSpc>
              <a:spcBef>
                <a:spcPts val="1000"/>
              </a:spcBef>
              <a:spcAft>
                <a:spcPts val="0"/>
              </a:spcAft>
              <a:buClr>
                <a:schemeClr val="dk1"/>
              </a:buClr>
              <a:buSzPct val="60810"/>
              <a:buFont typeface="Arial"/>
              <a:buChar char="•"/>
            </a:pPr>
            <a:r>
              <a:rPr lang="de-DE"/>
              <a:t>An open mind - during the semester you will have many opportunities to experience interesting things both with your student and at ESN events!</a:t>
            </a:r>
            <a:endParaRPr/>
          </a:p>
          <a:p>
            <a:pPr marL="457200" marR="0" lvl="0" indent="-342900" algn="l" rtl="0">
              <a:lnSpc>
                <a:spcPct val="100000"/>
              </a:lnSpc>
              <a:spcBef>
                <a:spcPts val="1000"/>
              </a:spcBef>
              <a:spcAft>
                <a:spcPts val="0"/>
              </a:spcAft>
              <a:buClr>
                <a:schemeClr val="dk1"/>
              </a:buClr>
              <a:buSzPct val="60810"/>
              <a:buFont typeface="Arial"/>
              <a:buChar char="•"/>
            </a:pPr>
            <a:r>
              <a:rPr lang="de-DE">
                <a:solidFill>
                  <a:schemeClr val="accent2"/>
                </a:solidFill>
              </a:rPr>
              <a:t>If your foreign student does not respond to you within seven days, contact the Buddy coordinator.</a:t>
            </a:r>
            <a:endParaRPr>
              <a:solidFill>
                <a:schemeClr val="accent2"/>
              </a:solidFill>
            </a:endParaRPr>
          </a:p>
        </p:txBody>
      </p:sp>
      <p:sp>
        <p:nvSpPr>
          <p:cNvPr id="112" name="Google Shape;112;p13"/>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How to prepare </a:t>
            </a:r>
            <a:endParaRPr/>
          </a:p>
        </p:txBody>
      </p:sp>
      <p:sp>
        <p:nvSpPr>
          <p:cNvPr id="113" name="Google Shape;113;p13"/>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7"/>
        <p:cNvGrpSpPr/>
        <p:nvPr/>
      </p:nvGrpSpPr>
      <p:grpSpPr>
        <a:xfrm>
          <a:off x="0" y="0"/>
          <a:ext cx="0" cy="0"/>
          <a:chOff x="0" y="0"/>
          <a:chExt cx="0" cy="0"/>
        </a:xfrm>
      </p:grpSpPr>
      <p:sp>
        <p:nvSpPr>
          <p:cNvPr id="118" name="Google Shape;118;p14"/>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Pick-up! Vyzvedni svého studenta na vlakovém/autobusovém nádraží v Olomouci. Domluvte si přesné místo/nástupiště, kde ho budeš čekat. Nikdy jste se neviděli, tak je dobré se studenta zeptat, jakou barvu má například jeho kufr, aby rozpoznání bylo snadnější.</a:t>
            </a:r>
            <a:endParaRPr/>
          </a:p>
          <a:p>
            <a:pPr marL="457200" marR="0" lvl="0" indent="-342900" algn="l" rtl="0">
              <a:lnSpc>
                <a:spcPct val="100000"/>
              </a:lnSpc>
              <a:spcBef>
                <a:spcPts val="1000"/>
              </a:spcBef>
              <a:spcAft>
                <a:spcPts val="0"/>
              </a:spcAft>
              <a:buClr>
                <a:schemeClr val="dk1"/>
              </a:buClr>
              <a:buSzPct val="72580"/>
              <a:buFont typeface="Arial"/>
              <a:buChar char="•"/>
            </a:pPr>
            <a:r>
              <a:rPr lang="de-DE"/>
              <a:t>Ubytuj ho na přidělených kolejích/ubytování. Pomoz mu vyplnit veškeré ubytovací dokumenty a zaplatit kauci.</a:t>
            </a:r>
            <a:endParaRPr/>
          </a:p>
          <a:p>
            <a:pPr marL="457200" marR="0" lvl="0" indent="-342900" algn="l" rtl="0">
              <a:lnSpc>
                <a:spcPct val="100000"/>
              </a:lnSpc>
              <a:spcBef>
                <a:spcPts val="1000"/>
              </a:spcBef>
              <a:spcAft>
                <a:spcPts val="0"/>
              </a:spcAft>
              <a:buClr>
                <a:schemeClr val="dk1"/>
              </a:buClr>
              <a:buSzPct val="72580"/>
              <a:buFont typeface="Arial"/>
              <a:buChar char="•"/>
            </a:pPr>
            <a:r>
              <a:rPr lang="de-DE"/>
              <a:t>Než se rozloučíte, zeptej se ho, jestli nepotřebuje ještě s něčím pomoct nebo jestli nemá nějaké dotazy.</a:t>
            </a:r>
            <a:endParaRPr/>
          </a:p>
          <a:p>
            <a:pPr marL="457200" marR="0" lvl="0" indent="-342900" algn="l" rtl="0">
              <a:lnSpc>
                <a:spcPct val="100000"/>
              </a:lnSpc>
              <a:spcBef>
                <a:spcPts val="1000"/>
              </a:spcBef>
              <a:spcAft>
                <a:spcPts val="0"/>
              </a:spcAft>
              <a:buClr>
                <a:schemeClr val="dk1"/>
              </a:buClr>
              <a:buSzPct val="72580"/>
              <a:buFont typeface="Arial"/>
              <a:buChar char="•"/>
            </a:pPr>
            <a:r>
              <a:rPr lang="de-DE"/>
              <a:t>Upozorni ho na to, že je dobré mít u sebe vždy hotovost, že je vhodné dávat v restauraci dýška nebo kde je nejbližší supermarket.</a:t>
            </a:r>
            <a:endParaRPr/>
          </a:p>
          <a:p>
            <a:pPr marL="457200" marR="0" lvl="0" indent="-228600" algn="l" rtl="0">
              <a:lnSpc>
                <a:spcPct val="100000"/>
              </a:lnSpc>
              <a:spcBef>
                <a:spcPts val="1000"/>
              </a:spcBef>
              <a:spcAft>
                <a:spcPts val="0"/>
              </a:spcAft>
              <a:buClr>
                <a:schemeClr val="dk1"/>
              </a:buClr>
              <a:buSzPct val="72580"/>
              <a:buFont typeface="Arial"/>
              <a:buNone/>
            </a:pPr>
            <a:endParaRPr/>
          </a:p>
        </p:txBody>
      </p:sp>
      <p:sp>
        <p:nvSpPr>
          <p:cNvPr id="119" name="Google Shape;119;p14"/>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Co se od tebe očekává po příjezdu</a:t>
            </a:r>
            <a:br>
              <a:rPr lang="de-DE"/>
            </a:br>
            <a:br>
              <a:rPr lang="de-DE"/>
            </a:br>
            <a:br>
              <a:rPr lang="de-DE"/>
            </a:br>
            <a:endParaRPr/>
          </a:p>
        </p:txBody>
      </p:sp>
      <p:sp>
        <p:nvSpPr>
          <p:cNvPr id="120" name="Google Shape;120;p14"/>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4"/>
        <p:cNvGrpSpPr/>
        <p:nvPr/>
      </p:nvGrpSpPr>
      <p:grpSpPr>
        <a:xfrm>
          <a:off x="0" y="0"/>
          <a:ext cx="0" cy="0"/>
          <a:chOff x="0" y="0"/>
          <a:chExt cx="0" cy="0"/>
        </a:xfrm>
      </p:grpSpPr>
      <p:sp>
        <p:nvSpPr>
          <p:cNvPr id="125" name="Google Shape;125;p15"/>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Pick up! Get ready to welcome your student at the train or bus station in Olomouc! Agree on a specific location or platform where you'll meet. Since it's your first meeting, consider asking the student about something distinctive, like the color of their suitcase, to make it easier for you to recognize each other.</a:t>
            </a:r>
            <a:endParaRPr/>
          </a:p>
          <a:p>
            <a:pPr marL="457200" marR="0" lvl="0" indent="-342900" algn="l" rtl="0">
              <a:lnSpc>
                <a:spcPct val="100000"/>
              </a:lnSpc>
              <a:spcBef>
                <a:spcPts val="1000"/>
              </a:spcBef>
              <a:spcAft>
                <a:spcPts val="0"/>
              </a:spcAft>
              <a:buClr>
                <a:schemeClr val="dk1"/>
              </a:buClr>
              <a:buSzPct val="80357"/>
              <a:buFont typeface="Arial"/>
              <a:buChar char="•"/>
            </a:pPr>
            <a:r>
              <a:rPr lang="de-DE"/>
              <a:t>Assist your student in settling into their dormitories/accommodation. Offer guidance on completing the necessary accommodation paperwork and help them with their deposit payment. </a:t>
            </a:r>
            <a:endParaRPr/>
          </a:p>
          <a:p>
            <a:pPr marL="457200" marR="0" lvl="0" indent="-342900" algn="l" rtl="0">
              <a:lnSpc>
                <a:spcPct val="100000"/>
              </a:lnSpc>
              <a:spcBef>
                <a:spcPts val="1000"/>
              </a:spcBef>
              <a:spcAft>
                <a:spcPts val="0"/>
              </a:spcAft>
              <a:buClr>
                <a:schemeClr val="dk1"/>
              </a:buClr>
              <a:buSzPct val="80357"/>
              <a:buFont typeface="Arial"/>
              <a:buChar char="•"/>
            </a:pPr>
            <a:r>
              <a:rPr lang="de-DE"/>
              <a:t>Before you say goodbye, make sure you don’t leave any questions unanswered.</a:t>
            </a:r>
            <a:endParaRPr/>
          </a:p>
          <a:p>
            <a:pPr marL="457200" marR="0" lvl="0" indent="-342900" algn="l" rtl="0">
              <a:lnSpc>
                <a:spcPct val="100000"/>
              </a:lnSpc>
              <a:spcBef>
                <a:spcPts val="1000"/>
              </a:spcBef>
              <a:spcAft>
                <a:spcPts val="0"/>
              </a:spcAft>
              <a:buClr>
                <a:schemeClr val="dk1"/>
              </a:buClr>
              <a:buSzPct val="80357"/>
              <a:buFont typeface="Arial"/>
              <a:buChar char="•"/>
            </a:pPr>
            <a:r>
              <a:rPr lang="de-DE"/>
              <a:t>Other useful information to pass along: carry cash with you, how to tip in restaurants and where to find the nearest supermarket  </a:t>
            </a:r>
            <a:endParaRPr/>
          </a:p>
          <a:p>
            <a:pPr marL="114300" lvl="0" indent="0" algn="l" rtl="0">
              <a:lnSpc>
                <a:spcPct val="100000"/>
              </a:lnSpc>
              <a:spcBef>
                <a:spcPts val="1000"/>
              </a:spcBef>
              <a:spcAft>
                <a:spcPts val="0"/>
              </a:spcAft>
              <a:buSzPct val="80357"/>
              <a:buNone/>
            </a:pPr>
            <a:endParaRPr/>
          </a:p>
        </p:txBody>
      </p:sp>
      <p:sp>
        <p:nvSpPr>
          <p:cNvPr id="126" name="Google Shape;126;p15"/>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Arrival </a:t>
            </a:r>
            <a:endParaRPr/>
          </a:p>
        </p:txBody>
      </p:sp>
      <p:sp>
        <p:nvSpPr>
          <p:cNvPr id="127" name="Google Shape;127;p15"/>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16"/>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10000"/>
          </a:bodyPr>
          <a:lstStyle/>
          <a:p>
            <a:pPr marL="457200" marR="0" lvl="0" indent="-342900" algn="l" rtl="0">
              <a:lnSpc>
                <a:spcPct val="100000"/>
              </a:lnSpc>
              <a:spcBef>
                <a:spcPts val="1000"/>
              </a:spcBef>
              <a:spcAft>
                <a:spcPts val="0"/>
              </a:spcAft>
              <a:buClr>
                <a:schemeClr val="dk1"/>
              </a:buClr>
              <a:buSzPct val="66176"/>
              <a:buFont typeface="Arial"/>
              <a:buChar char="•"/>
            </a:pPr>
            <a:r>
              <a:rPr lang="de-DE"/>
              <a:t>Následuje OW, který se koná vždy týden před začátkem semestru. Informace o OW najdeš na stránkách Oddělení pro mobility RUP, webu ESN UP Olomouc, případně FB ESN UP Olomouc.</a:t>
            </a:r>
            <a:endParaRPr/>
          </a:p>
          <a:p>
            <a:pPr marL="457200" marR="0" lvl="0" indent="-342900" algn="l" rtl="0">
              <a:lnSpc>
                <a:spcPct val="100000"/>
              </a:lnSpc>
              <a:spcBef>
                <a:spcPts val="1000"/>
              </a:spcBef>
              <a:spcAft>
                <a:spcPts val="0"/>
              </a:spcAft>
              <a:buClr>
                <a:schemeClr val="dk1"/>
              </a:buClr>
              <a:buSzPct val="66176"/>
              <a:buFont typeface="Arial"/>
              <a:buChar char="•"/>
            </a:pPr>
            <a:r>
              <a:rPr lang="de-DE"/>
              <a:t>Všem zahraničním studentům doporučujeme účast, nicméně ne všichni se přihlásí hned. Ještě jednou mu tuto možnost připomeň, protože se tam dozví všechny nezbytně nutné informace od Oddělení pro mobility RUP, ale taky o novém městě, a navíc má možnost poznat i ostatní zahraniční studenty.</a:t>
            </a:r>
            <a:endParaRPr/>
          </a:p>
          <a:p>
            <a:pPr marL="457200" marR="0" lvl="0" indent="-342900" algn="l" rtl="0">
              <a:lnSpc>
                <a:spcPct val="100000"/>
              </a:lnSpc>
              <a:spcBef>
                <a:spcPts val="1000"/>
              </a:spcBef>
              <a:spcAft>
                <a:spcPts val="0"/>
              </a:spcAft>
              <a:buClr>
                <a:schemeClr val="dk1"/>
              </a:buClr>
              <a:buSzPct val="66176"/>
              <a:buFont typeface="Arial"/>
              <a:buChar char="•"/>
            </a:pPr>
            <a:r>
              <a:rPr lang="de-DE"/>
              <a:t>Případně ho odkaž i na Welcome Office.</a:t>
            </a:r>
            <a:endParaRPr/>
          </a:p>
        </p:txBody>
      </p:sp>
      <p:sp>
        <p:nvSpPr>
          <p:cNvPr id="133" name="Google Shape;133;p16"/>
          <p:cNvSpPr txBox="1">
            <a:spLocks noGrp="1"/>
          </p:cNvSpPr>
          <p:nvPr>
            <p:ph type="title"/>
          </p:nvPr>
        </p:nvSpPr>
        <p:spPr>
          <a:xfrm>
            <a:off x="2669494" y="678633"/>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Orientation Week (OW)</a:t>
            </a:r>
            <a:br>
              <a:rPr lang="de-DE"/>
            </a:br>
            <a:br>
              <a:rPr lang="de-DE"/>
            </a:br>
            <a:br>
              <a:rPr lang="de-DE"/>
            </a:br>
            <a:br>
              <a:rPr lang="de-DE"/>
            </a:br>
            <a:endParaRPr/>
          </a:p>
        </p:txBody>
      </p:sp>
      <p:sp>
        <p:nvSpPr>
          <p:cNvPr id="134" name="Google Shape;134;p16"/>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8"/>
        <p:cNvGrpSpPr/>
        <p:nvPr/>
      </p:nvGrpSpPr>
      <p:grpSpPr>
        <a:xfrm>
          <a:off x="0" y="0"/>
          <a:ext cx="0" cy="0"/>
          <a:chOff x="0" y="0"/>
          <a:chExt cx="0" cy="0"/>
        </a:xfrm>
      </p:grpSpPr>
      <p:sp>
        <p:nvSpPr>
          <p:cNvPr id="139" name="Google Shape;139;p17"/>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t>The Orientation Week takes place a week before the start of the semester. All the necessary information can be found on the website of the RUP Mobility Department, the ESN UP Olomouc website, or the ESN UP Olomouc FB page.</a:t>
            </a:r>
            <a:endParaRPr/>
          </a:p>
          <a:p>
            <a:pPr marL="457200" marR="0" lvl="0" indent="-342900" algn="l" rtl="0">
              <a:lnSpc>
                <a:spcPct val="100000"/>
              </a:lnSpc>
              <a:spcBef>
                <a:spcPts val="1000"/>
              </a:spcBef>
              <a:spcAft>
                <a:spcPts val="0"/>
              </a:spcAft>
              <a:buClr>
                <a:schemeClr val="dk1"/>
              </a:buClr>
              <a:buSzPct val="72580"/>
              <a:buFont typeface="Arial"/>
              <a:buChar char="•"/>
            </a:pPr>
            <a:r>
              <a:rPr lang="de-DE"/>
              <a:t>All international students are invited to join in the fun, some though might not apply right away. Give them another nudge to not miss this amazing opportunity! It's the perfect chance to soak up vital info from the RUP Mobility Department, discover the charm of the new city, and mingle with fellow international students.</a:t>
            </a:r>
            <a:endParaRPr/>
          </a:p>
          <a:p>
            <a:pPr marL="457200" marR="0" lvl="0" indent="-342900" algn="l" rtl="0">
              <a:lnSpc>
                <a:spcPct val="100000"/>
              </a:lnSpc>
              <a:spcBef>
                <a:spcPts val="1000"/>
              </a:spcBef>
              <a:spcAft>
                <a:spcPts val="0"/>
              </a:spcAft>
              <a:buClr>
                <a:schemeClr val="dk1"/>
              </a:buClr>
              <a:buSzPct val="72580"/>
              <a:buFont typeface="Arial"/>
              <a:buChar char="•"/>
            </a:pPr>
            <a:r>
              <a:rPr lang="de-DE"/>
              <a:t>Also refer them to the Welcome Office as they will assist them with any issues that may come occur during their stay</a:t>
            </a:r>
            <a:endParaRPr/>
          </a:p>
        </p:txBody>
      </p:sp>
      <p:sp>
        <p:nvSpPr>
          <p:cNvPr id="140" name="Google Shape;140;p17"/>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Orientation Week (OW)</a:t>
            </a:r>
            <a:endParaRPr/>
          </a:p>
        </p:txBody>
      </p:sp>
      <p:sp>
        <p:nvSpPr>
          <p:cNvPr id="141" name="Google Shape;141;p17"/>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5"/>
        <p:cNvGrpSpPr/>
        <p:nvPr/>
      </p:nvGrpSpPr>
      <p:grpSpPr>
        <a:xfrm>
          <a:off x="0" y="0"/>
          <a:ext cx="0" cy="0"/>
          <a:chOff x="0" y="0"/>
          <a:chExt cx="0" cy="0"/>
        </a:xfrm>
      </p:grpSpPr>
      <p:sp>
        <p:nvSpPr>
          <p:cNvPr id="146" name="Google Shape;146;p18"/>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Buď studentovi oporou. Jsi první člověk, na kterého se obrátí, když bude mít nějaký problém, který neumí vyřešit sám.</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Pokud z nějakého důvodu nebudeš moci, najdi za sebe náhradu.</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Když si nebudeš vědět rady, ptej se ostatních! Tvá pomoc a ochota je velmi důležitá! Studenti by měli mít všechny informace v e-mailu od univerzity, mnohokrát to ale přehlédnou! </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3"/>
                </a:solidFill>
              </a:rPr>
              <a:t>Keep calm and carry on – vždy existuje řešení.</a:t>
            </a:r>
            <a:endParaRPr/>
          </a:p>
          <a:p>
            <a:pPr marL="457200" marR="0" lvl="0" indent="-342900" algn="l" rtl="0">
              <a:lnSpc>
                <a:spcPct val="100000"/>
              </a:lnSpc>
              <a:spcBef>
                <a:spcPts val="1000"/>
              </a:spcBef>
              <a:spcAft>
                <a:spcPts val="0"/>
              </a:spcAft>
              <a:buClr>
                <a:schemeClr val="dk1"/>
              </a:buClr>
              <a:buSzPct val="80357"/>
              <a:buFont typeface="Arial"/>
              <a:buChar char="•"/>
            </a:pPr>
            <a:r>
              <a:rPr lang="de-DE"/>
              <a:t>Choď se svým studentem ven – na pivo, na jídlo, do klubu…  na všech akcích ESN pro zahraniční studenty jsi vítán! Nejen zahraniční student, ale i ty získáš nové kamarády.</a:t>
            </a:r>
            <a:endParaRPr/>
          </a:p>
          <a:p>
            <a:pPr marL="457200" marR="0" lvl="0" indent="-228600" algn="l" rtl="0">
              <a:lnSpc>
                <a:spcPct val="100000"/>
              </a:lnSpc>
              <a:spcBef>
                <a:spcPts val="1000"/>
              </a:spcBef>
              <a:spcAft>
                <a:spcPts val="0"/>
              </a:spcAft>
              <a:buClr>
                <a:schemeClr val="dk1"/>
              </a:buClr>
              <a:buSzPct val="80357"/>
              <a:buFont typeface="Arial"/>
              <a:buNone/>
            </a:pPr>
            <a:endParaRPr/>
          </a:p>
        </p:txBody>
      </p:sp>
      <p:sp>
        <p:nvSpPr>
          <p:cNvPr id="147" name="Google Shape;147;p18"/>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Co se od tebe čeká během semestru</a:t>
            </a:r>
            <a:endParaRPr/>
          </a:p>
        </p:txBody>
      </p:sp>
      <p:sp>
        <p:nvSpPr>
          <p:cNvPr id="148" name="Google Shape;148;p18"/>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2"/>
        <p:cNvGrpSpPr/>
        <p:nvPr/>
      </p:nvGrpSpPr>
      <p:grpSpPr>
        <a:xfrm>
          <a:off x="0" y="0"/>
          <a:ext cx="0" cy="0"/>
          <a:chOff x="0" y="0"/>
          <a:chExt cx="0" cy="0"/>
        </a:xfrm>
      </p:grpSpPr>
      <p:sp>
        <p:nvSpPr>
          <p:cNvPr id="153" name="Google Shape;153;p19"/>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t>Be a there to support them. You will be the first person to turn to when there is a problem they can't solve on their own.</a:t>
            </a:r>
            <a:endParaRPr/>
          </a:p>
          <a:p>
            <a:pPr marL="457200" marR="0" lvl="0" indent="-342900" algn="l" rtl="0">
              <a:lnSpc>
                <a:spcPct val="100000"/>
              </a:lnSpc>
              <a:spcBef>
                <a:spcPts val="1000"/>
              </a:spcBef>
              <a:spcAft>
                <a:spcPts val="0"/>
              </a:spcAft>
              <a:buClr>
                <a:schemeClr val="dk1"/>
              </a:buClr>
              <a:buSzPct val="80357"/>
              <a:buFont typeface="Arial"/>
              <a:buChar char="•"/>
            </a:pPr>
            <a:r>
              <a:rPr lang="de-DE"/>
              <a:t>Reefer or connect them to other people should you be unavailable to assist.</a:t>
            </a:r>
            <a:endParaRPr/>
          </a:p>
          <a:p>
            <a:pPr marL="457200" marR="0" lvl="0" indent="-342900" algn="l" rtl="0">
              <a:lnSpc>
                <a:spcPct val="100000"/>
              </a:lnSpc>
              <a:spcBef>
                <a:spcPts val="1000"/>
              </a:spcBef>
              <a:spcAft>
                <a:spcPts val="0"/>
              </a:spcAft>
              <a:buClr>
                <a:schemeClr val="dk1"/>
              </a:buClr>
              <a:buSzPct val="80357"/>
              <a:buFont typeface="Arial"/>
              <a:buChar char="•"/>
            </a:pPr>
            <a:r>
              <a:rPr lang="de-DE"/>
              <a:t>If you don't know what to do, ask others! You don´t have to know all the answers, guidance and support on how to get to them is important !  </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Although the university emails contain all essential information, sometimes students might overlook them! Stay relaxed and positive – there's always a solution waiting.</a:t>
            </a:r>
            <a:endParaRPr/>
          </a:p>
          <a:p>
            <a:pPr marL="457200" marR="0" lvl="0" indent="-342900" algn="l" rtl="0">
              <a:lnSpc>
                <a:spcPct val="100000"/>
              </a:lnSpc>
              <a:spcBef>
                <a:spcPts val="1000"/>
              </a:spcBef>
              <a:spcAft>
                <a:spcPts val="0"/>
              </a:spcAft>
              <a:buClr>
                <a:schemeClr val="dk1"/>
              </a:buClr>
              <a:buSzPct val="80357"/>
              <a:buFont typeface="Arial"/>
              <a:buChar char="•"/>
            </a:pPr>
            <a:r>
              <a:rPr lang="de-DE"/>
              <a:t>Go out with your student – for a beer, a meal, go to the club... And again, you are welcome at all ESN events for erasmus students! A great way to find loads of new friends. </a:t>
            </a:r>
            <a:endParaRPr/>
          </a:p>
        </p:txBody>
      </p:sp>
      <p:sp>
        <p:nvSpPr>
          <p:cNvPr id="154" name="Google Shape;154;p19"/>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Throughout the semester </a:t>
            </a:r>
            <a:endParaRPr/>
          </a:p>
        </p:txBody>
      </p:sp>
      <p:sp>
        <p:nvSpPr>
          <p:cNvPr id="155" name="Google Shape;155;p19"/>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
        <p:cNvGrpSpPr/>
        <p:nvPr/>
      </p:nvGrpSpPr>
      <p:grpSpPr>
        <a:xfrm>
          <a:off x="0" y="0"/>
          <a:ext cx="0" cy="0"/>
          <a:chOff x="0" y="0"/>
          <a:chExt cx="0" cy="0"/>
        </a:xfrm>
      </p:grpSpPr>
      <p:sp>
        <p:nvSpPr>
          <p:cNvPr id="36" name="Google Shape;36;p2"/>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t>Erasmus Student Network (ESN) je studentská mezinárodní nezisková organizace mající sekce po celém světě.</a:t>
            </a:r>
            <a:endParaRPr/>
          </a:p>
          <a:p>
            <a:pPr marL="457200" marR="0" lvl="0" indent="-342900" algn="l" rtl="0">
              <a:lnSpc>
                <a:spcPct val="100000"/>
              </a:lnSpc>
              <a:spcBef>
                <a:spcPts val="1000"/>
              </a:spcBef>
              <a:spcAft>
                <a:spcPts val="0"/>
              </a:spcAft>
              <a:buClr>
                <a:schemeClr val="dk1"/>
              </a:buClr>
              <a:buSzPct val="72580"/>
              <a:buFont typeface="Arial"/>
              <a:buChar char="•"/>
            </a:pPr>
            <a:r>
              <a:rPr lang="de-DE"/>
              <a:t>V České republice existuje celkem 18 sekcí z různých univerzit a VŠ.</a:t>
            </a:r>
            <a:endParaRPr/>
          </a:p>
          <a:p>
            <a:pPr marL="457200" marR="0" lvl="0" indent="-342900" algn="l" rtl="0">
              <a:lnSpc>
                <a:spcPct val="100000"/>
              </a:lnSpc>
              <a:spcBef>
                <a:spcPts val="1000"/>
              </a:spcBef>
              <a:spcAft>
                <a:spcPts val="0"/>
              </a:spcAft>
              <a:buClr>
                <a:schemeClr val="dk1"/>
              </a:buClr>
              <a:buSzPct val="72580"/>
              <a:buFont typeface="Arial"/>
              <a:buChar char="•"/>
            </a:pPr>
            <a:r>
              <a:rPr lang="de-DE"/>
              <a:t>Pomáháme všem zahraničním studentům přijíždějícím do našeho města skrz program Erasmus+ nebo jiné partnerské programy.</a:t>
            </a:r>
            <a:endParaRPr/>
          </a:p>
          <a:p>
            <a:pPr marL="457200" marR="0" lvl="0" indent="-342900" algn="l" rtl="0">
              <a:lnSpc>
                <a:spcPct val="100000"/>
              </a:lnSpc>
              <a:spcBef>
                <a:spcPts val="1000"/>
              </a:spcBef>
              <a:spcAft>
                <a:spcPts val="0"/>
              </a:spcAft>
              <a:buClr>
                <a:schemeClr val="dk1"/>
              </a:buClr>
              <a:buSzPct val="72580"/>
              <a:buFont typeface="Arial"/>
              <a:buChar char="•"/>
            </a:pPr>
            <a:r>
              <a:rPr lang="de-DE"/>
              <a:t>ESN spolu s Oddělením pro mobility RUP pro tyto nové studenty pořádá Orientation Week (OW), kde se studenti dozvědí spoustu praktických informací a seznámí se s novým prostředím ještě před začátkem semestru. Kromě toho během jejich pobytu ESN pořádá spoustu dalších výletů, zajímavých prezentací a tematických párty.</a:t>
            </a:r>
            <a:endParaRPr/>
          </a:p>
          <a:p>
            <a:pPr marL="457200" marR="0" lvl="0" indent="-228600" algn="l" rtl="0">
              <a:lnSpc>
                <a:spcPct val="100000"/>
              </a:lnSpc>
              <a:spcBef>
                <a:spcPts val="1000"/>
              </a:spcBef>
              <a:spcAft>
                <a:spcPts val="0"/>
              </a:spcAft>
              <a:buClr>
                <a:schemeClr val="dk1"/>
              </a:buClr>
              <a:buSzPct val="72580"/>
              <a:buFont typeface="Arial"/>
              <a:buNone/>
            </a:pPr>
            <a:endParaRPr/>
          </a:p>
        </p:txBody>
      </p:sp>
      <p:sp>
        <p:nvSpPr>
          <p:cNvPr id="37" name="Google Shape;37;p2"/>
          <p:cNvSpPr txBox="1">
            <a:spLocks noGrp="1"/>
          </p:cNvSpPr>
          <p:nvPr>
            <p:ph type="title"/>
          </p:nvPr>
        </p:nvSpPr>
        <p:spPr>
          <a:xfrm>
            <a:off x="2680380" y="667748"/>
            <a:ext cx="5366340"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Seznam se s ESN!</a:t>
            </a:r>
            <a:endParaRPr/>
          </a:p>
        </p:txBody>
      </p:sp>
      <p:sp>
        <p:nvSpPr>
          <p:cNvPr id="38" name="Google Shape;38;p2"/>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9"/>
        <p:cNvGrpSpPr/>
        <p:nvPr/>
      </p:nvGrpSpPr>
      <p:grpSpPr>
        <a:xfrm>
          <a:off x="0" y="0"/>
          <a:ext cx="0" cy="0"/>
          <a:chOff x="0" y="0"/>
          <a:chExt cx="0" cy="0"/>
        </a:xfrm>
      </p:grpSpPr>
      <p:sp>
        <p:nvSpPr>
          <p:cNvPr id="160" name="Google Shape;160;p20"/>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Co se týče univerzitních záležitostí a studia na UP: odkazuj studenta na jeho vlastní e-mail. Často se stává, že jim tam nějaká informace prostě unikne, nebo to jednoduše nečtou, ale přitom tam jsou všechny odpovědi na jejich otázky!!!</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SIM kartu (v rámci ESN pack-u) si mohou pořídit přímo u nás v kanceláři ESN. Nachází se na Vodární 6, opening hours – naše FB stránka ESN UP Olomouc. Zároveň si mohou zakoupit i různe akce a výlety.</a:t>
            </a:r>
            <a:endParaRPr/>
          </a:p>
          <a:p>
            <a:pPr marL="457200" marR="0" lvl="0" indent="-342900" algn="l" rtl="0">
              <a:lnSpc>
                <a:spcPct val="100000"/>
              </a:lnSpc>
              <a:spcBef>
                <a:spcPts val="1000"/>
              </a:spcBef>
              <a:spcAft>
                <a:spcPts val="0"/>
              </a:spcAft>
              <a:buClr>
                <a:schemeClr val="dk1"/>
              </a:buClr>
              <a:buSzPct val="72580"/>
              <a:buFont typeface="Arial"/>
              <a:buChar char="•"/>
            </a:pPr>
            <a:r>
              <a:rPr lang="de-DE"/>
              <a:t>Kartička na MHD – je dobré ho doprovodit a překládat. S sebou je potřeba ISIC, případně studijní potvrzení, které najdou v aplikaci “Mobility”. Pouč je i o tom, že je pouze třeba mít kartičku u sebe.</a:t>
            </a:r>
            <a:endParaRPr/>
          </a:p>
          <a:p>
            <a:pPr marL="457200" marR="0" lvl="0" indent="-228600" algn="l" rtl="0">
              <a:lnSpc>
                <a:spcPct val="100000"/>
              </a:lnSpc>
              <a:spcBef>
                <a:spcPts val="1000"/>
              </a:spcBef>
              <a:spcAft>
                <a:spcPts val="0"/>
              </a:spcAft>
              <a:buClr>
                <a:schemeClr val="dk1"/>
              </a:buClr>
              <a:buSzPct val="72580"/>
              <a:buFont typeface="Arial"/>
              <a:buNone/>
            </a:pPr>
            <a:endParaRPr/>
          </a:p>
        </p:txBody>
      </p:sp>
      <p:sp>
        <p:nvSpPr>
          <p:cNvPr id="161" name="Google Shape;161;p20"/>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Praktické tipy a triky</a:t>
            </a:r>
            <a:endParaRPr/>
          </a:p>
        </p:txBody>
      </p:sp>
      <p:sp>
        <p:nvSpPr>
          <p:cNvPr id="162" name="Google Shape;162;p20"/>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sp>
        <p:nvSpPr>
          <p:cNvPr id="167" name="Google Shape;167;p21"/>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2"/>
                </a:solidFill>
              </a:rPr>
              <a:t>If concerning university matters and studies at UP: encourage the student to check their personal email. Sometimes, crucial information might slip through or go unread, all the answers are there!!!</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2"/>
                </a:solidFill>
              </a:rPr>
              <a:t>They can purchase a SIM card (as part of the ESN pack) directly from us at the ESN office, situated at Vodární 6. Check out our opening hours on our Facebook page, ESN UP Olomouc. Plus, while they´re there, they (you) can explore and sign up for a variety of exciting events and trips!</a:t>
            </a:r>
            <a:endParaRPr/>
          </a:p>
          <a:p>
            <a:pPr marL="457200" marR="0" lvl="0" indent="-342900" algn="l" rtl="0">
              <a:lnSpc>
                <a:spcPct val="100000"/>
              </a:lnSpc>
              <a:spcBef>
                <a:spcPts val="1000"/>
              </a:spcBef>
              <a:spcAft>
                <a:spcPts val="0"/>
              </a:spcAft>
              <a:buClr>
                <a:schemeClr val="dk1"/>
              </a:buClr>
              <a:buSzPct val="72580"/>
              <a:buFont typeface="Arial"/>
              <a:buChar char="•"/>
            </a:pPr>
            <a:r>
              <a:rPr lang="de-DE"/>
              <a:t>Public transport card -It's a great idea to go together to the office. They'll just need to bring their ISIC or study certificate, available in the 'Mobility' application. Also, remind them to always carry their card with them.</a:t>
            </a:r>
            <a:endParaRPr/>
          </a:p>
        </p:txBody>
      </p:sp>
      <p:sp>
        <p:nvSpPr>
          <p:cNvPr id="168" name="Google Shape;168;p21"/>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Some practical information</a:t>
            </a:r>
            <a:endParaRPr/>
          </a:p>
        </p:txBody>
      </p:sp>
      <p:sp>
        <p:nvSpPr>
          <p:cNvPr id="169" name="Google Shape;169;p21"/>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sp>
        <p:nvSpPr>
          <p:cNvPr id="174" name="Google Shape;174;p22"/>
          <p:cNvSpPr txBox="1">
            <a:spLocks noGrp="1"/>
          </p:cNvSpPr>
          <p:nvPr>
            <p:ph type="body" idx="1"/>
          </p:nvPr>
        </p:nvSpPr>
        <p:spPr>
          <a:xfrm>
            <a:off x="2296160" y="1404257"/>
            <a:ext cx="9057640" cy="5195019"/>
          </a:xfrm>
          <a:prstGeom prst="rect">
            <a:avLst/>
          </a:prstGeom>
          <a:noFill/>
          <a:ln>
            <a:noFill/>
          </a:ln>
        </p:spPr>
        <p:txBody>
          <a:bodyPr spcFirstLastPara="1" wrap="square" lIns="91425" tIns="45700" rIns="91425" bIns="45700" anchor="t" anchorCtr="0">
            <a:normAutofit fontScale="85000" lnSpcReduction="10000"/>
          </a:bodyPr>
          <a:lstStyle/>
          <a:p>
            <a:pPr marL="457200" marR="0" lvl="0" indent="-342900" algn="l" rtl="0">
              <a:lnSpc>
                <a:spcPct val="100000"/>
              </a:lnSpc>
              <a:spcBef>
                <a:spcPts val="1000"/>
              </a:spcBef>
              <a:spcAft>
                <a:spcPts val="0"/>
              </a:spcAft>
              <a:buClr>
                <a:schemeClr val="dk1"/>
              </a:buClr>
              <a:buSzPct val="66176"/>
              <a:buFont typeface="Arial"/>
              <a:buChar char="•"/>
            </a:pPr>
            <a:r>
              <a:rPr lang="de-DE"/>
              <a:t>Pokud bude potřebná lékařská prohlídka – navštiv s ním pohotovost FNOL nebo polikliniku SPEA, Vojenskou nemocnici nebo polikliniku na tř. Svobody</a:t>
            </a:r>
            <a:r>
              <a:rPr lang="de-DE">
                <a:solidFill>
                  <a:schemeClr val="accent3"/>
                </a:solidFill>
              </a:rPr>
              <a:t>. Zahraniční student s sebou musí mít EHIC (zdravotní průkaz) a registraci u VZP (EU), případně smlouvu komerčního pojištění VZP (mimo EU).</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Pokud zahraniční student nemá ještě zapsané předměty nebo si chce změnit stávající předměty, odkaž ho na zahraniční oddělení fakulty. Každý student je přidělen ke svému fakultnímu zahraničnímu koordinátorovi, se kterým má tyto záležitosti řešit.</a:t>
            </a:r>
            <a:endParaRPr/>
          </a:p>
          <a:p>
            <a:pPr marL="457200" marR="0" lvl="0" indent="-342900" algn="l" rtl="0">
              <a:lnSpc>
                <a:spcPct val="100000"/>
              </a:lnSpc>
              <a:spcBef>
                <a:spcPts val="1000"/>
              </a:spcBef>
              <a:spcAft>
                <a:spcPts val="0"/>
              </a:spcAft>
              <a:buClr>
                <a:schemeClr val="dk1"/>
              </a:buClr>
              <a:buSzPct val="66176"/>
              <a:buFont typeface="Arial"/>
              <a:buChar char="•"/>
            </a:pPr>
            <a:r>
              <a:rPr lang="de-DE"/>
              <a:t>Přednášky jsou i pro zahraniční studenty nepovinné.</a:t>
            </a:r>
            <a:endParaRPr/>
          </a:p>
          <a:p>
            <a:pPr marL="457200" marR="0" lvl="0" indent="-228600" algn="l" rtl="0">
              <a:lnSpc>
                <a:spcPct val="100000"/>
              </a:lnSpc>
              <a:spcBef>
                <a:spcPts val="1000"/>
              </a:spcBef>
              <a:spcAft>
                <a:spcPts val="0"/>
              </a:spcAft>
              <a:buClr>
                <a:schemeClr val="dk1"/>
              </a:buClr>
              <a:buSzPct val="66176"/>
              <a:buFont typeface="Arial"/>
              <a:buNone/>
            </a:pPr>
            <a:endParaRPr/>
          </a:p>
        </p:txBody>
      </p:sp>
      <p:sp>
        <p:nvSpPr>
          <p:cNvPr id="175" name="Google Shape;175;p22"/>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p:cNvGrpSpPr/>
        <p:nvPr/>
      </p:nvGrpSpPr>
      <p:grpSpPr>
        <a:xfrm>
          <a:off x="0" y="0"/>
          <a:ext cx="0" cy="0"/>
          <a:chOff x="0" y="0"/>
          <a:chExt cx="0" cy="0"/>
        </a:xfrm>
      </p:grpSpPr>
      <p:sp>
        <p:nvSpPr>
          <p:cNvPr id="180" name="Google Shape;180;p23"/>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t>If they require medical assistance, they can visit several places: the FNOL emergency room, the SPEA polyclinic, the Military Hospital, or the polyclinic on tř. Svobody. </a:t>
            </a:r>
            <a:r>
              <a:rPr lang="de-DE">
                <a:solidFill>
                  <a:schemeClr val="accent2"/>
                </a:solidFill>
              </a:rPr>
              <a:t>For access, a foreign student should have an EHIC (European Health Insurance Card) along with a registration with VZP (for EU students) or a private VZP insurance contract (for students outside the EU). The welcome office will also help you set up appointments for them if needed. </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If a foreign student hasn’t yet registered for some subjects or wishes to make changes, direct them to the foreign department of their faculty. Each student has their dedicated faculty foreign coordinator to assist with these matters and ensure everything goes smoothly.</a:t>
            </a:r>
            <a:endParaRPr/>
          </a:p>
          <a:p>
            <a:pPr marL="457200" marR="0" lvl="0" indent="-342900" algn="l" rtl="0">
              <a:lnSpc>
                <a:spcPct val="100000"/>
              </a:lnSpc>
              <a:spcBef>
                <a:spcPts val="1000"/>
              </a:spcBef>
              <a:spcAft>
                <a:spcPts val="0"/>
              </a:spcAft>
              <a:buClr>
                <a:schemeClr val="dk1"/>
              </a:buClr>
              <a:buSzPct val="80357"/>
              <a:buFont typeface="Arial"/>
              <a:buChar char="•"/>
            </a:pPr>
            <a:r>
              <a:rPr lang="de-DE"/>
              <a:t>Lectures are not mandatory for them, it’s the same as it is for local students.</a:t>
            </a:r>
            <a:endParaRPr/>
          </a:p>
        </p:txBody>
      </p:sp>
      <p:sp>
        <p:nvSpPr>
          <p:cNvPr id="181" name="Google Shape;181;p23"/>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5"/>
        <p:cNvGrpSpPr/>
        <p:nvPr/>
      </p:nvGrpSpPr>
      <p:grpSpPr>
        <a:xfrm>
          <a:off x="0" y="0"/>
          <a:ext cx="0" cy="0"/>
          <a:chOff x="0" y="0"/>
          <a:chExt cx="0" cy="0"/>
        </a:xfrm>
      </p:grpSpPr>
      <p:sp>
        <p:nvSpPr>
          <p:cNvPr id="186" name="Google Shape;186;p24"/>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t>Tito studenti si musejí navíc zařídit:</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Před příjezdem smlouvu komerčního pojištění VZP</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Český bankovní účet – co nejdříve, je jim tam zasíláno </a:t>
            </a:r>
            <a:r>
              <a:rPr lang="de-DE"/>
              <a:t>stipendium! Doporučujeme Raiffeisenbank (vedení účtu v několika měnách) nebo ČSOB. </a:t>
            </a:r>
            <a:r>
              <a:rPr lang="de-DE">
                <a:solidFill>
                  <a:schemeClr val="accent3"/>
                </a:solidFill>
              </a:rPr>
              <a:t>S sebou bude potřebovat potvrzení o studiu, občanku a pas/řidičák a smartphone. Před odjezdem se tento účet musí zrušit!</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Pokud tvůj student nebydlí na kolejích SKM nebo se v průběhu pobytu přestěhoval, je nutné s ním navštívit i cizineckou policii a každou změnu oznámit Oddělení pro mobility RUP.</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3"/>
                </a:solidFill>
              </a:rPr>
              <a:t>Studijní záležitosti má na starosti fakultní koordinátor.</a:t>
            </a:r>
            <a:endParaRPr/>
          </a:p>
          <a:p>
            <a:pPr marL="457200" marR="0" lvl="0" indent="-228600" algn="l" rtl="0">
              <a:lnSpc>
                <a:spcPct val="100000"/>
              </a:lnSpc>
              <a:spcBef>
                <a:spcPts val="1000"/>
              </a:spcBef>
              <a:spcAft>
                <a:spcPts val="0"/>
              </a:spcAft>
              <a:buClr>
                <a:schemeClr val="dk1"/>
              </a:buClr>
              <a:buSzPct val="72580"/>
              <a:buFont typeface="Arial"/>
              <a:buNone/>
            </a:pPr>
            <a:endParaRPr/>
          </a:p>
        </p:txBody>
      </p:sp>
      <p:sp>
        <p:nvSpPr>
          <p:cNvPr id="187" name="Google Shape;187;p24"/>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Erasmus + KA171 (mimo EU)</a:t>
            </a:r>
            <a:endParaRPr/>
          </a:p>
        </p:txBody>
      </p:sp>
      <p:sp>
        <p:nvSpPr>
          <p:cNvPr id="188" name="Google Shape;188;p24"/>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p25"/>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t>Additional arrangements for these students:</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VZP insurance contract before arrival</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Czech bank account</a:t>
            </a:r>
            <a:r>
              <a:rPr lang="de-DE"/>
              <a:t>: setting up a Czech bank account as soon as possible is advisable, especially because the scholarship funds are transferred there! We suggest Raiffeisenbank (offering account management in multiple currencies) or ČSOB. </a:t>
            </a:r>
            <a:r>
              <a:rPr lang="de-DE">
                <a:solidFill>
                  <a:schemeClr val="accent2"/>
                </a:solidFill>
              </a:rPr>
              <a:t>To open the account, they'll need a certificate of study, ID (passport/driver's license) and a Czech phone number. Remember, it's important to close this account before departing!</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If your student does not live in the SKM dormitories or has moved during the stay, it is necessary to visit the foreigner's police with them and notify the RUP Mobility Department of any change.</a:t>
            </a:r>
            <a:endParaRPr/>
          </a:p>
          <a:p>
            <a:pPr marL="457200" marR="0" lvl="0" indent="-342900" algn="l" rtl="0">
              <a:lnSpc>
                <a:spcPct val="100000"/>
              </a:lnSpc>
              <a:spcBef>
                <a:spcPts val="1000"/>
              </a:spcBef>
              <a:spcAft>
                <a:spcPts val="0"/>
              </a:spcAft>
              <a:buClr>
                <a:schemeClr val="dk1"/>
              </a:buClr>
              <a:buSzPct val="80357"/>
              <a:buFont typeface="Arial"/>
              <a:buChar char="•"/>
            </a:pPr>
            <a:r>
              <a:rPr lang="de-DE">
                <a:solidFill>
                  <a:schemeClr val="accent2"/>
                </a:solidFill>
              </a:rPr>
              <a:t>The faculty coordinator serves as the go-to person for study-related assistance.</a:t>
            </a:r>
            <a:endParaRPr>
              <a:solidFill>
                <a:schemeClr val="accent2"/>
              </a:solidFill>
            </a:endParaRPr>
          </a:p>
        </p:txBody>
      </p:sp>
      <p:sp>
        <p:nvSpPr>
          <p:cNvPr id="194" name="Google Shape;194;p25"/>
          <p:cNvSpPr txBox="1">
            <a:spLocks noGrp="1"/>
          </p:cNvSpPr>
          <p:nvPr>
            <p:ph type="title"/>
          </p:nvPr>
        </p:nvSpPr>
        <p:spPr>
          <a:xfrm>
            <a:off x="2296160" y="537119"/>
            <a:ext cx="8088811"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Erasmus + KA171 (outside the EU)</a:t>
            </a:r>
            <a:endParaRPr/>
          </a:p>
        </p:txBody>
      </p:sp>
      <p:sp>
        <p:nvSpPr>
          <p:cNvPr id="195" name="Google Shape;195;p25"/>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9"/>
        <p:cNvGrpSpPr/>
        <p:nvPr/>
      </p:nvGrpSpPr>
      <p:grpSpPr>
        <a:xfrm>
          <a:off x="0" y="0"/>
          <a:ext cx="0" cy="0"/>
          <a:chOff x="0" y="0"/>
          <a:chExt cx="0" cy="0"/>
        </a:xfrm>
      </p:grpSpPr>
      <p:sp>
        <p:nvSpPr>
          <p:cNvPr id="200" name="Google Shape;200;p26"/>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10000"/>
          </a:bodyPr>
          <a:lstStyle/>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Neplést, prosím, tyto dvě instituce:</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Oddělení pro mobility RUP - mají na starosti správu mobilit (přihlášky, ubytování, víza, pojištění, smlouvy apod.)!!!</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Zahraniční oddělení jednotlivých fakult řeší se studenty studijní povinnosti (Learning agreement)!!!</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Veškeré potřebné informace mají studenti v e-mailech/na webu už před svým příjezdem!</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Remember: We are their Buddies, not their Daddies!!!</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Pomáhejte, ale nenechte se využívat.</a:t>
            </a:r>
            <a:endParaRPr/>
          </a:p>
          <a:p>
            <a:pPr marL="457200" marR="0" lvl="0" indent="-228600" algn="l" rtl="0">
              <a:lnSpc>
                <a:spcPct val="100000"/>
              </a:lnSpc>
              <a:spcBef>
                <a:spcPts val="1000"/>
              </a:spcBef>
              <a:spcAft>
                <a:spcPts val="0"/>
              </a:spcAft>
              <a:buClr>
                <a:schemeClr val="dk1"/>
              </a:buClr>
              <a:buSzPct val="66176"/>
              <a:buFont typeface="Arial"/>
              <a:buNone/>
            </a:pPr>
            <a:endParaRPr/>
          </a:p>
        </p:txBody>
      </p:sp>
      <p:sp>
        <p:nvSpPr>
          <p:cNvPr id="201" name="Google Shape;201;p26"/>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Pojmy a dojmy</a:t>
            </a:r>
            <a:br>
              <a:rPr lang="de-DE"/>
            </a:br>
            <a:endParaRPr/>
          </a:p>
        </p:txBody>
      </p:sp>
      <p:sp>
        <p:nvSpPr>
          <p:cNvPr id="202" name="Google Shape;202;p26"/>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6"/>
        <p:cNvGrpSpPr/>
        <p:nvPr/>
      </p:nvGrpSpPr>
      <p:grpSpPr>
        <a:xfrm>
          <a:off x="0" y="0"/>
          <a:ext cx="0" cy="0"/>
          <a:chOff x="0" y="0"/>
          <a:chExt cx="0" cy="0"/>
        </a:xfrm>
      </p:grpSpPr>
      <p:sp>
        <p:nvSpPr>
          <p:cNvPr id="207" name="Google Shape;207;p27"/>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20000"/>
          </a:bodyPr>
          <a:lstStyle/>
          <a:p>
            <a:pPr marL="457200" marR="0" lvl="0" indent="-342900" algn="l" rtl="0">
              <a:lnSpc>
                <a:spcPct val="100000"/>
              </a:lnSpc>
              <a:spcBef>
                <a:spcPts val="1000"/>
              </a:spcBef>
              <a:spcAft>
                <a:spcPts val="0"/>
              </a:spcAft>
              <a:buClr>
                <a:schemeClr val="dk1"/>
              </a:buClr>
              <a:buSzPct val="66176"/>
              <a:buFont typeface="Arial"/>
              <a:buChar char="•"/>
            </a:pPr>
            <a:r>
              <a:rPr lang="de-DE"/>
              <a:t>Please do not confuse these two institutions:</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2"/>
                </a:solidFill>
              </a:rPr>
              <a:t>RUP mobility department - they are in charge of managing mobility (applications, accommodation, visas, insurance, contracts, etc.)!!!</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2"/>
                </a:solidFill>
              </a:rPr>
              <a:t>The individual faculties' foreign departments handle the study obligations (Learning Agreement) in collaboration with the students!!!</a:t>
            </a:r>
            <a:endParaRPr/>
          </a:p>
          <a:p>
            <a:pPr marL="457200" marR="0" lvl="0" indent="-342900" algn="l" rtl="0">
              <a:lnSpc>
                <a:spcPct val="100000"/>
              </a:lnSpc>
              <a:spcBef>
                <a:spcPts val="1000"/>
              </a:spcBef>
              <a:spcAft>
                <a:spcPts val="0"/>
              </a:spcAft>
              <a:buClr>
                <a:schemeClr val="dk1"/>
              </a:buClr>
              <a:buSzPct val="66176"/>
              <a:buFont typeface="Arial"/>
              <a:buChar char="•"/>
            </a:pPr>
            <a:r>
              <a:rPr lang="de-DE"/>
              <a:t>Students have all the necessary information in their e-mails/website before their arrival!</a:t>
            </a:r>
            <a:endParaRPr/>
          </a:p>
          <a:p>
            <a:pPr marL="457200" marR="0" lvl="0" indent="-342900" algn="l" rtl="0">
              <a:lnSpc>
                <a:spcPct val="100000"/>
              </a:lnSpc>
              <a:spcBef>
                <a:spcPts val="1000"/>
              </a:spcBef>
              <a:spcAft>
                <a:spcPts val="0"/>
              </a:spcAft>
              <a:buClr>
                <a:schemeClr val="dk1"/>
              </a:buClr>
              <a:buSzPct val="66176"/>
              <a:buFont typeface="Arial"/>
              <a:buChar char="•"/>
            </a:pPr>
            <a:r>
              <a:rPr lang="de-DE"/>
              <a:t>Remember: We are their Buddies; you are supposed to help not take advantage of them! </a:t>
            </a:r>
            <a:endParaRPr/>
          </a:p>
        </p:txBody>
      </p:sp>
      <p:sp>
        <p:nvSpPr>
          <p:cNvPr id="208" name="Google Shape;208;p27"/>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Some last thoughts</a:t>
            </a:r>
            <a:endParaRPr/>
          </a:p>
        </p:txBody>
      </p:sp>
      <p:sp>
        <p:nvSpPr>
          <p:cNvPr id="209" name="Google Shape;209;p27"/>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3"/>
        <p:cNvGrpSpPr/>
        <p:nvPr/>
      </p:nvGrpSpPr>
      <p:grpSpPr>
        <a:xfrm>
          <a:off x="0" y="0"/>
          <a:ext cx="0" cy="0"/>
          <a:chOff x="0" y="0"/>
          <a:chExt cx="0" cy="0"/>
        </a:xfrm>
      </p:grpSpPr>
      <p:sp>
        <p:nvSpPr>
          <p:cNvPr id="214" name="Google Shape;214;p28"/>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10000"/>
          </a:bodyPr>
          <a:lstStyle/>
          <a:p>
            <a:pPr marL="457200" marR="0" lvl="0" indent="-342900" algn="l" rtl="0">
              <a:lnSpc>
                <a:spcPct val="100000"/>
              </a:lnSpc>
              <a:spcBef>
                <a:spcPts val="1000"/>
              </a:spcBef>
              <a:spcAft>
                <a:spcPts val="0"/>
              </a:spcAft>
              <a:buClr>
                <a:schemeClr val="dk1"/>
              </a:buClr>
              <a:buSzPct val="66176"/>
              <a:buFont typeface="Arial"/>
              <a:buChar char="•"/>
            </a:pPr>
            <a:r>
              <a:rPr lang="de-DE"/>
              <a:t>Webové stránky ESN UP Olomouc</a:t>
            </a:r>
            <a:endParaRPr/>
          </a:p>
          <a:p>
            <a:pPr marL="457200" marR="0" lvl="0" indent="-342900" algn="l" rtl="0">
              <a:lnSpc>
                <a:spcPct val="100000"/>
              </a:lnSpc>
              <a:spcBef>
                <a:spcPts val="1000"/>
              </a:spcBef>
              <a:spcAft>
                <a:spcPts val="0"/>
              </a:spcAft>
              <a:buClr>
                <a:schemeClr val="dk1"/>
              </a:buClr>
              <a:buSzPct val="66176"/>
              <a:buFont typeface="Arial"/>
              <a:buChar char="•"/>
            </a:pPr>
            <a:r>
              <a:rPr lang="de-DE"/>
              <a:t>Facebookové stránky ESN UP Olomouc</a:t>
            </a:r>
            <a:endParaRPr/>
          </a:p>
          <a:p>
            <a:pPr marL="457200" marR="0" lvl="0" indent="-342900" algn="l" rtl="0">
              <a:lnSpc>
                <a:spcPct val="100000"/>
              </a:lnSpc>
              <a:spcBef>
                <a:spcPts val="1000"/>
              </a:spcBef>
              <a:spcAft>
                <a:spcPts val="0"/>
              </a:spcAft>
              <a:buClr>
                <a:schemeClr val="dk1"/>
              </a:buClr>
              <a:buSzPct val="66176"/>
              <a:buFont typeface="Arial"/>
              <a:buChar char="•"/>
            </a:pPr>
            <a:r>
              <a:rPr lang="de-DE"/>
              <a:t>Instagram ESN UP Olomouc</a:t>
            </a:r>
            <a:endParaRPr/>
          </a:p>
          <a:p>
            <a:pPr marL="457200" marR="0" lvl="0" indent="-342900" algn="l" rtl="0">
              <a:lnSpc>
                <a:spcPct val="100000"/>
              </a:lnSpc>
              <a:spcBef>
                <a:spcPts val="1000"/>
              </a:spcBef>
              <a:spcAft>
                <a:spcPts val="0"/>
              </a:spcAft>
              <a:buClr>
                <a:schemeClr val="dk1"/>
              </a:buClr>
              <a:buSzPct val="66176"/>
              <a:buFont typeface="Arial"/>
              <a:buChar char="•"/>
            </a:pPr>
            <a:r>
              <a:rPr lang="de-DE"/>
              <a:t>FB skupina pro Buddíky</a:t>
            </a:r>
            <a:endParaRPr/>
          </a:p>
          <a:p>
            <a:pPr marL="457200" marR="0" lvl="0" indent="-342900" algn="l" rtl="0">
              <a:lnSpc>
                <a:spcPct val="100000"/>
              </a:lnSpc>
              <a:spcBef>
                <a:spcPts val="1000"/>
              </a:spcBef>
              <a:spcAft>
                <a:spcPts val="0"/>
              </a:spcAft>
              <a:buClr>
                <a:schemeClr val="dk1"/>
              </a:buClr>
              <a:buSzPct val="66176"/>
              <a:buFont typeface="Arial"/>
              <a:buChar char="•"/>
            </a:pPr>
            <a:r>
              <a:rPr lang="de-DE"/>
              <a:t>Webová stránka UP Welcome Office </a:t>
            </a:r>
            <a:endParaRPr/>
          </a:p>
          <a:p>
            <a:pPr marL="457200" marR="0" lvl="0" indent="-342900" algn="l" rtl="0">
              <a:lnSpc>
                <a:spcPct val="100000"/>
              </a:lnSpc>
              <a:spcBef>
                <a:spcPts val="1000"/>
              </a:spcBef>
              <a:spcAft>
                <a:spcPts val="0"/>
              </a:spcAft>
              <a:buClr>
                <a:schemeClr val="dk1"/>
              </a:buClr>
              <a:buSzPct val="66176"/>
              <a:buFont typeface="Arial"/>
              <a:buChar char="•"/>
            </a:pPr>
            <a:r>
              <a:rPr lang="de-DE"/>
              <a:t>Webová stránka Mezinárodní spolupráce </a:t>
            </a:r>
            <a:endParaRPr/>
          </a:p>
          <a:p>
            <a:pPr marL="457200" marR="0" lvl="0" indent="-342900" algn="l" rtl="0">
              <a:lnSpc>
                <a:spcPct val="100000"/>
              </a:lnSpc>
              <a:spcBef>
                <a:spcPts val="1000"/>
              </a:spcBef>
              <a:spcAft>
                <a:spcPts val="0"/>
              </a:spcAft>
              <a:buClr>
                <a:schemeClr val="dk1"/>
              </a:buClr>
              <a:buSzPct val="66176"/>
              <a:buFont typeface="Arial"/>
              <a:buChar char="•"/>
            </a:pPr>
            <a:r>
              <a:rPr lang="de-DE"/>
              <a:t>Kontakty na koordinátory Oddělení pro mobility RUP</a:t>
            </a:r>
            <a:endParaRPr/>
          </a:p>
          <a:p>
            <a:pPr marL="457200" marR="0" lvl="0" indent="-342900" algn="l" rtl="0">
              <a:lnSpc>
                <a:spcPct val="100000"/>
              </a:lnSpc>
              <a:spcBef>
                <a:spcPts val="1000"/>
              </a:spcBef>
              <a:spcAft>
                <a:spcPts val="0"/>
              </a:spcAft>
              <a:buClr>
                <a:schemeClr val="dk1"/>
              </a:buClr>
              <a:buSzPct val="66176"/>
              <a:buFont typeface="Arial"/>
              <a:buChar char="•"/>
            </a:pPr>
            <a:r>
              <a:rPr lang="de-DE"/>
              <a:t>Správa kolejí a menz UP</a:t>
            </a:r>
            <a:endParaRPr/>
          </a:p>
          <a:p>
            <a:pPr marL="457200" marR="0" lvl="0" indent="-342900" algn="l" rtl="0">
              <a:lnSpc>
                <a:spcPct val="100000"/>
              </a:lnSpc>
              <a:spcBef>
                <a:spcPts val="1000"/>
              </a:spcBef>
              <a:spcAft>
                <a:spcPts val="0"/>
              </a:spcAft>
              <a:buClr>
                <a:schemeClr val="dk1"/>
              </a:buClr>
              <a:buSzPct val="66176"/>
              <a:buFont typeface="Arial"/>
              <a:buChar char="•"/>
            </a:pPr>
            <a:r>
              <a:rPr lang="de-DE"/>
              <a:t>e-mail Buddy koordinátora: buddy@esn.upol.cz</a:t>
            </a:r>
            <a:endParaRPr/>
          </a:p>
        </p:txBody>
      </p:sp>
      <p:sp>
        <p:nvSpPr>
          <p:cNvPr id="215" name="Google Shape;215;p28"/>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Důležité kontakty a odkazy</a:t>
            </a:r>
            <a:endParaRPr/>
          </a:p>
        </p:txBody>
      </p:sp>
      <p:sp>
        <p:nvSpPr>
          <p:cNvPr id="216" name="Google Shape;216;p28"/>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0"/>
        <p:cNvGrpSpPr/>
        <p:nvPr/>
      </p:nvGrpSpPr>
      <p:grpSpPr>
        <a:xfrm>
          <a:off x="0" y="0"/>
          <a:ext cx="0" cy="0"/>
          <a:chOff x="0" y="0"/>
          <a:chExt cx="0" cy="0"/>
        </a:xfrm>
      </p:grpSpPr>
      <p:sp>
        <p:nvSpPr>
          <p:cNvPr id="221" name="Google Shape;221;p29"/>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92500" lnSpcReduction="20000"/>
          </a:bodyPr>
          <a:lstStyle/>
          <a:p>
            <a:pPr marL="457200" marR="0" lvl="0" indent="-342900" algn="l" rtl="0">
              <a:lnSpc>
                <a:spcPct val="100000"/>
              </a:lnSpc>
              <a:spcBef>
                <a:spcPts val="1000"/>
              </a:spcBef>
              <a:spcAft>
                <a:spcPts val="0"/>
              </a:spcAft>
              <a:buClr>
                <a:schemeClr val="dk1"/>
              </a:buClr>
              <a:buSzPct val="60810"/>
              <a:buFont typeface="Arial"/>
              <a:buChar char="•"/>
            </a:pPr>
            <a:r>
              <a:rPr lang="de-DE">
                <a:solidFill>
                  <a:schemeClr val="accent2"/>
                </a:solidFill>
              </a:rPr>
              <a:t>Website ESN UP Olomouc</a:t>
            </a:r>
            <a:endParaRPr/>
          </a:p>
          <a:p>
            <a:pPr marL="457200" marR="0" lvl="0" indent="-342900" algn="l" rtl="0">
              <a:lnSpc>
                <a:spcPct val="100000"/>
              </a:lnSpc>
              <a:spcBef>
                <a:spcPts val="1000"/>
              </a:spcBef>
              <a:spcAft>
                <a:spcPts val="0"/>
              </a:spcAft>
              <a:buClr>
                <a:schemeClr val="dk1"/>
              </a:buClr>
              <a:buSzPct val="60810"/>
              <a:buFont typeface="Arial"/>
              <a:buChar char="•"/>
            </a:pPr>
            <a:r>
              <a:rPr lang="de-DE"/>
              <a:t>Facebook page ESN UP Olomouc</a:t>
            </a:r>
            <a:endParaRPr/>
          </a:p>
          <a:p>
            <a:pPr marL="457200" marR="0" lvl="0" indent="-342900" algn="l" rtl="0">
              <a:lnSpc>
                <a:spcPct val="100000"/>
              </a:lnSpc>
              <a:spcBef>
                <a:spcPts val="1000"/>
              </a:spcBef>
              <a:spcAft>
                <a:spcPts val="0"/>
              </a:spcAft>
              <a:buClr>
                <a:schemeClr val="dk1"/>
              </a:buClr>
              <a:buSzPct val="60810"/>
              <a:buFont typeface="Arial"/>
              <a:buChar char="•"/>
            </a:pPr>
            <a:r>
              <a:rPr lang="de-DE"/>
              <a:t>Instagram ESN UP Olomouc</a:t>
            </a:r>
            <a:endParaRPr/>
          </a:p>
          <a:p>
            <a:pPr marL="457200" marR="0" lvl="0" indent="-342900" algn="l" rtl="0">
              <a:lnSpc>
                <a:spcPct val="100000"/>
              </a:lnSpc>
              <a:spcBef>
                <a:spcPts val="1000"/>
              </a:spcBef>
              <a:spcAft>
                <a:spcPts val="0"/>
              </a:spcAft>
              <a:buClr>
                <a:schemeClr val="dk1"/>
              </a:buClr>
              <a:buSzPct val="60810"/>
              <a:buFont typeface="Arial"/>
              <a:buChar char="•"/>
            </a:pPr>
            <a:r>
              <a:rPr lang="de-DE"/>
              <a:t>FB page for Buddies</a:t>
            </a:r>
            <a:endParaRPr/>
          </a:p>
          <a:p>
            <a:pPr marL="457200" marR="0" lvl="0" indent="-342900" algn="l" rtl="0">
              <a:lnSpc>
                <a:spcPct val="100000"/>
              </a:lnSpc>
              <a:spcBef>
                <a:spcPts val="1000"/>
              </a:spcBef>
              <a:spcAft>
                <a:spcPts val="0"/>
              </a:spcAft>
              <a:buClr>
                <a:schemeClr val="dk1"/>
              </a:buClr>
              <a:buSzPct val="60810"/>
              <a:buFont typeface="Arial"/>
              <a:buChar char="•"/>
            </a:pPr>
            <a:r>
              <a:rPr lang="de-DE">
                <a:solidFill>
                  <a:schemeClr val="accent2"/>
                </a:solidFill>
              </a:rPr>
              <a:t>Website UP Welcome Office </a:t>
            </a:r>
            <a:endParaRPr/>
          </a:p>
          <a:p>
            <a:pPr marL="457200" marR="0" lvl="0" indent="-342900" algn="l" rtl="0">
              <a:lnSpc>
                <a:spcPct val="100000"/>
              </a:lnSpc>
              <a:spcBef>
                <a:spcPts val="1000"/>
              </a:spcBef>
              <a:spcAft>
                <a:spcPts val="0"/>
              </a:spcAft>
              <a:buClr>
                <a:schemeClr val="dk1"/>
              </a:buClr>
              <a:buSzPct val="60810"/>
              <a:buFont typeface="Arial"/>
              <a:buChar char="•"/>
            </a:pPr>
            <a:r>
              <a:rPr lang="de-DE"/>
              <a:t>Website of International cooperation</a:t>
            </a:r>
            <a:endParaRPr/>
          </a:p>
          <a:p>
            <a:pPr marL="457200" marR="0" lvl="0" indent="-342900" algn="l" rtl="0">
              <a:lnSpc>
                <a:spcPct val="100000"/>
              </a:lnSpc>
              <a:spcBef>
                <a:spcPts val="1000"/>
              </a:spcBef>
              <a:spcAft>
                <a:spcPts val="0"/>
              </a:spcAft>
              <a:buClr>
                <a:schemeClr val="dk1"/>
              </a:buClr>
              <a:buSzPct val="60810"/>
              <a:buFont typeface="Arial"/>
              <a:buChar char="•"/>
            </a:pPr>
            <a:r>
              <a:rPr lang="de-DE"/>
              <a:t>Department for mobility RUP</a:t>
            </a:r>
            <a:endParaRPr/>
          </a:p>
          <a:p>
            <a:pPr marL="457200" marR="0" lvl="0" indent="-342900" algn="l" rtl="0">
              <a:lnSpc>
                <a:spcPct val="100000"/>
              </a:lnSpc>
              <a:spcBef>
                <a:spcPts val="1000"/>
              </a:spcBef>
              <a:spcAft>
                <a:spcPts val="0"/>
              </a:spcAft>
              <a:buClr>
                <a:schemeClr val="dk1"/>
              </a:buClr>
              <a:buSzPct val="60810"/>
              <a:buFont typeface="Arial"/>
              <a:buChar char="•"/>
            </a:pPr>
            <a:r>
              <a:rPr lang="de-DE"/>
              <a:t>Administration of dormitories and Canteen UP</a:t>
            </a:r>
            <a:endParaRPr/>
          </a:p>
          <a:p>
            <a:pPr marL="457200" marR="0" lvl="0" indent="-342900" algn="l" rtl="0">
              <a:lnSpc>
                <a:spcPct val="100000"/>
              </a:lnSpc>
              <a:spcBef>
                <a:spcPts val="1000"/>
              </a:spcBef>
              <a:spcAft>
                <a:spcPts val="0"/>
              </a:spcAft>
              <a:buClr>
                <a:schemeClr val="dk1"/>
              </a:buClr>
              <a:buSzPct val="60810"/>
              <a:buFont typeface="Arial"/>
              <a:buChar char="•"/>
            </a:pPr>
            <a:r>
              <a:rPr lang="de-DE"/>
              <a:t>e-mail Buddy Coordinator: buddy@esn.upol.cz</a:t>
            </a:r>
            <a:endParaRPr/>
          </a:p>
          <a:p>
            <a:pPr marL="457200" marR="0" lvl="0" indent="-228600" algn="l" rtl="0">
              <a:lnSpc>
                <a:spcPct val="100000"/>
              </a:lnSpc>
              <a:spcBef>
                <a:spcPts val="1000"/>
              </a:spcBef>
              <a:spcAft>
                <a:spcPts val="0"/>
              </a:spcAft>
              <a:buClr>
                <a:schemeClr val="dk1"/>
              </a:buClr>
              <a:buSzPct val="60810"/>
              <a:buFont typeface="Arial"/>
              <a:buNone/>
            </a:pPr>
            <a:endParaRPr/>
          </a:p>
        </p:txBody>
      </p:sp>
      <p:sp>
        <p:nvSpPr>
          <p:cNvPr id="222" name="Google Shape;222;p29"/>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Important contact information</a:t>
            </a:r>
            <a:endParaRPr/>
          </a:p>
        </p:txBody>
      </p:sp>
      <p:sp>
        <p:nvSpPr>
          <p:cNvPr id="223" name="Google Shape;223;p29"/>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p3"/>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0000" lnSpcReduction="20000"/>
          </a:bodyPr>
          <a:lstStyle/>
          <a:p>
            <a:pPr marL="457200" marR="0" lvl="0" indent="-342900" algn="l" rtl="0">
              <a:lnSpc>
                <a:spcPct val="100000"/>
              </a:lnSpc>
              <a:spcBef>
                <a:spcPts val="1000"/>
              </a:spcBef>
              <a:spcAft>
                <a:spcPts val="0"/>
              </a:spcAft>
              <a:buClr>
                <a:schemeClr val="dk1"/>
              </a:buClr>
              <a:buSzPct val="80357"/>
              <a:buFont typeface="Arial"/>
              <a:buChar char="•"/>
            </a:pPr>
            <a:r>
              <a:rPr lang="de-DE"/>
              <a:t>The Erasmus Student Network (ESN) is an international student  non-profit organization with sections all over the world.</a:t>
            </a:r>
            <a:endParaRPr/>
          </a:p>
          <a:p>
            <a:pPr marL="457200" marR="0" lvl="0" indent="-342900" algn="l" rtl="0">
              <a:lnSpc>
                <a:spcPct val="100000"/>
              </a:lnSpc>
              <a:spcBef>
                <a:spcPts val="1000"/>
              </a:spcBef>
              <a:spcAft>
                <a:spcPts val="0"/>
              </a:spcAft>
              <a:buClr>
                <a:schemeClr val="dk1"/>
              </a:buClr>
              <a:buSzPct val="80357"/>
              <a:buFont typeface="Arial"/>
              <a:buChar char="•"/>
            </a:pPr>
            <a:r>
              <a:rPr lang="de-DE"/>
              <a:t>There are 18 sections from various universities and colleges only in the Czech Republic.</a:t>
            </a:r>
            <a:endParaRPr/>
          </a:p>
          <a:p>
            <a:pPr marL="457200" marR="0" lvl="0" indent="-342900" algn="l" rtl="0">
              <a:lnSpc>
                <a:spcPct val="100000"/>
              </a:lnSpc>
              <a:spcBef>
                <a:spcPts val="1000"/>
              </a:spcBef>
              <a:spcAft>
                <a:spcPts val="0"/>
              </a:spcAft>
              <a:buClr>
                <a:schemeClr val="dk1"/>
              </a:buClr>
              <a:buSzPct val="80357"/>
              <a:buFont typeface="Arial"/>
              <a:buChar char="•"/>
            </a:pPr>
            <a:r>
              <a:rPr lang="de-DE"/>
              <a:t>We help foreign students coming to our city through the Erasmus+ program or other partner programs.</a:t>
            </a:r>
            <a:endParaRPr/>
          </a:p>
          <a:p>
            <a:pPr marL="457200" marR="0" lvl="0" indent="-342900" algn="l" rtl="0">
              <a:lnSpc>
                <a:spcPct val="100000"/>
              </a:lnSpc>
              <a:spcBef>
                <a:spcPts val="1000"/>
              </a:spcBef>
              <a:spcAft>
                <a:spcPts val="0"/>
              </a:spcAft>
              <a:buClr>
                <a:schemeClr val="dk1"/>
              </a:buClr>
              <a:buSzPct val="80357"/>
              <a:buFont typeface="Arial"/>
              <a:buChar char="•"/>
            </a:pPr>
            <a:r>
              <a:rPr lang="de-DE"/>
              <a:t>ESN (together with of the RUP Mobility Department), organizes an Orientation Week (OW) for these new students, where students can learn a lot of practical information and get to discover their new home before the semester begins. </a:t>
            </a:r>
            <a:endParaRPr/>
          </a:p>
          <a:p>
            <a:pPr marL="457200" marR="0" lvl="0" indent="-342900" algn="l" rtl="0">
              <a:lnSpc>
                <a:spcPct val="100000"/>
              </a:lnSpc>
              <a:spcBef>
                <a:spcPts val="1000"/>
              </a:spcBef>
              <a:spcAft>
                <a:spcPts val="0"/>
              </a:spcAft>
              <a:buClr>
                <a:schemeClr val="dk1"/>
              </a:buClr>
              <a:buSzPct val="80357"/>
              <a:buFont typeface="Arial"/>
              <a:buChar char="•"/>
            </a:pPr>
            <a:r>
              <a:rPr lang="de-DE"/>
              <a:t>Additionally, throughout the semester, ESN organizes many other events like: trips, national presentations and themed parties.</a:t>
            </a:r>
            <a:endParaRPr/>
          </a:p>
        </p:txBody>
      </p:sp>
      <p:sp>
        <p:nvSpPr>
          <p:cNvPr id="44" name="Google Shape;44;p3"/>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What is ESN ?</a:t>
            </a:r>
            <a:endParaRPr/>
          </a:p>
        </p:txBody>
      </p:sp>
      <p:sp>
        <p:nvSpPr>
          <p:cNvPr id="45" name="Google Shape;45;p3"/>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2ac3a0244af_0_1"/>
          <p:cNvSpPr txBox="1">
            <a:spLocks noGrp="1"/>
          </p:cNvSpPr>
          <p:nvPr>
            <p:ph type="title"/>
          </p:nvPr>
        </p:nvSpPr>
        <p:spPr>
          <a:xfrm>
            <a:off x="728875" y="2394446"/>
            <a:ext cx="10515600" cy="20691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61111"/>
              <a:buFont typeface="Arial"/>
              <a:buNone/>
            </a:pPr>
            <a:br>
              <a:rPr lang="cs-CZ" dirty="0"/>
            </a:br>
            <a:r>
              <a:rPr lang="de-DE" dirty="0" err="1"/>
              <a:t>Join</a:t>
            </a:r>
            <a:r>
              <a:rPr lang="de-DE" dirty="0"/>
              <a:t> </a:t>
            </a:r>
            <a:r>
              <a:rPr lang="de-DE" dirty="0" err="1"/>
              <a:t>as</a:t>
            </a:r>
            <a:r>
              <a:rPr lang="de-DE" dirty="0"/>
              <a:t> a Buddy and </a:t>
            </a:r>
            <a:r>
              <a:rPr lang="de-DE" dirty="0" err="1"/>
              <a:t>get</a:t>
            </a:r>
            <a:r>
              <a:rPr lang="de-DE" dirty="0"/>
              <a:t> </a:t>
            </a:r>
            <a:r>
              <a:rPr lang="de-DE" dirty="0" err="1"/>
              <a:t>ready</a:t>
            </a:r>
            <a:r>
              <a:rPr lang="de-DE" dirty="0"/>
              <a:t> </a:t>
            </a:r>
            <a:r>
              <a:rPr lang="de-DE" dirty="0" err="1"/>
              <a:t>for</a:t>
            </a:r>
            <a:r>
              <a:rPr lang="de-DE" dirty="0"/>
              <a:t> a </a:t>
            </a:r>
            <a:r>
              <a:rPr lang="de-DE" dirty="0" err="1"/>
              <a:t>semester</a:t>
            </a:r>
            <a:r>
              <a:rPr lang="de-DE" dirty="0"/>
              <a:t> </a:t>
            </a:r>
            <a:r>
              <a:rPr lang="de-DE" dirty="0" err="1"/>
              <a:t>filledwith</a:t>
            </a:r>
            <a:r>
              <a:rPr lang="de-DE" dirty="0"/>
              <a:t> </a:t>
            </a:r>
            <a:r>
              <a:rPr lang="de-DE" dirty="0" err="1"/>
              <a:t>thrilling</a:t>
            </a:r>
            <a:r>
              <a:rPr lang="de-DE" dirty="0"/>
              <a:t> </a:t>
            </a:r>
            <a:r>
              <a:rPr lang="de-DE" dirty="0" err="1"/>
              <a:t>adventures</a:t>
            </a:r>
            <a:r>
              <a:rPr lang="de-DE" dirty="0"/>
              <a:t> and </a:t>
            </a:r>
            <a:r>
              <a:rPr lang="de-DE" dirty="0" err="1"/>
              <a:t>lifelong</a:t>
            </a:r>
            <a:r>
              <a:rPr lang="de-DE" dirty="0"/>
              <a:t> </a:t>
            </a:r>
            <a:r>
              <a:rPr lang="de-DE" dirty="0" err="1"/>
              <a:t>friendships</a:t>
            </a:r>
            <a:r>
              <a:rPr lang="de-DE" dirty="0"/>
              <a:t>!</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
        <p:cNvGrpSpPr/>
        <p:nvPr/>
      </p:nvGrpSpPr>
      <p:grpSpPr>
        <a:xfrm>
          <a:off x="0" y="0"/>
          <a:ext cx="0" cy="0"/>
          <a:chOff x="0" y="0"/>
          <a:chExt cx="0" cy="0"/>
        </a:xfrm>
      </p:grpSpPr>
      <p:sp>
        <p:nvSpPr>
          <p:cNvPr id="50" name="Google Shape;50;p4"/>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10000"/>
          </a:bodyPr>
          <a:lstStyle/>
          <a:p>
            <a:pPr marL="457200" marR="0" lvl="0" indent="-342900" algn="l" rtl="0">
              <a:lnSpc>
                <a:spcPct val="100000"/>
              </a:lnSpc>
              <a:spcBef>
                <a:spcPts val="1000"/>
              </a:spcBef>
              <a:spcAft>
                <a:spcPts val="0"/>
              </a:spcAft>
              <a:buClr>
                <a:schemeClr val="dk1"/>
              </a:buClr>
              <a:buSzPct val="66176"/>
              <a:buFont typeface="Arial"/>
              <a:buChar char="•"/>
            </a:pPr>
            <a:r>
              <a:rPr lang="de-DE"/>
              <a:t>ESN se snaží zahraničním studentům co nejvíce zpříjemnit a zpestřit jejich pobyt v naší zemi - a do toho se můžeš zapojit i ty!</a:t>
            </a:r>
            <a:endParaRPr/>
          </a:p>
          <a:p>
            <a:pPr marL="457200" marR="0" lvl="0" indent="-342900" algn="l" rtl="0">
              <a:lnSpc>
                <a:spcPct val="100000"/>
              </a:lnSpc>
              <a:spcBef>
                <a:spcPts val="1000"/>
              </a:spcBef>
              <a:spcAft>
                <a:spcPts val="0"/>
              </a:spcAft>
              <a:buClr>
                <a:schemeClr val="dk1"/>
              </a:buClr>
              <a:buSzPct val="66176"/>
              <a:buFont typeface="Arial"/>
              <a:buChar char="•"/>
            </a:pPr>
            <a:r>
              <a:rPr lang="de-DE"/>
              <a:t>Máš volný čas a přemýšlíš, jak ho efektivně využít?</a:t>
            </a:r>
            <a:endParaRPr/>
          </a:p>
          <a:p>
            <a:pPr marL="457200" marR="0" lvl="0" indent="-342900" algn="l" rtl="0">
              <a:lnSpc>
                <a:spcPct val="100000"/>
              </a:lnSpc>
              <a:spcBef>
                <a:spcPts val="1000"/>
              </a:spcBef>
              <a:spcAft>
                <a:spcPts val="0"/>
              </a:spcAft>
              <a:buClr>
                <a:schemeClr val="dk1"/>
              </a:buClr>
              <a:buSzPct val="66176"/>
              <a:buFont typeface="Arial"/>
              <a:buChar char="•"/>
            </a:pPr>
            <a:r>
              <a:rPr lang="de-DE"/>
              <a:t>Chtěl by ses seznámit s novými lidmi jak z ČR, tak i ze zahraničí?</a:t>
            </a:r>
            <a:endParaRPr/>
          </a:p>
          <a:p>
            <a:pPr marL="457200" marR="0" lvl="0" indent="-342900" algn="l" rtl="0">
              <a:lnSpc>
                <a:spcPct val="100000"/>
              </a:lnSpc>
              <a:spcBef>
                <a:spcPts val="1000"/>
              </a:spcBef>
              <a:spcAft>
                <a:spcPts val="0"/>
              </a:spcAft>
              <a:buClr>
                <a:schemeClr val="dk1"/>
              </a:buClr>
              <a:buSzPct val="66176"/>
              <a:buFont typeface="Arial"/>
              <a:buChar char="•"/>
            </a:pPr>
            <a:r>
              <a:rPr lang="de-DE"/>
              <a:t>Rád by sis procvičil cizí jazyk a poznal něco nového o jiné zemi přímo „z první ruky“?</a:t>
            </a:r>
            <a:endParaRPr/>
          </a:p>
          <a:p>
            <a:pPr marL="457200" marR="0" lvl="0" indent="-342900" algn="l" rtl="0">
              <a:lnSpc>
                <a:spcPct val="100000"/>
              </a:lnSpc>
              <a:spcBef>
                <a:spcPts val="1000"/>
              </a:spcBef>
              <a:spcAft>
                <a:spcPts val="0"/>
              </a:spcAft>
              <a:buClr>
                <a:schemeClr val="dk1"/>
              </a:buClr>
              <a:buSzPct val="66176"/>
              <a:buFont typeface="Arial"/>
              <a:buChar char="•"/>
            </a:pPr>
            <a:r>
              <a:rPr lang="de-DE"/>
              <a:t>Chybí ti tvůj vlastní Erasmus?</a:t>
            </a:r>
            <a:endParaRPr/>
          </a:p>
          <a:p>
            <a:pPr marL="457200" marR="0" lvl="0" indent="-342900" algn="l" rtl="0">
              <a:lnSpc>
                <a:spcPct val="100000"/>
              </a:lnSpc>
              <a:spcBef>
                <a:spcPts val="1000"/>
              </a:spcBef>
              <a:spcAft>
                <a:spcPts val="0"/>
              </a:spcAft>
              <a:buClr>
                <a:schemeClr val="dk1"/>
              </a:buClr>
              <a:buSzPct val="66176"/>
              <a:buFont typeface="Arial"/>
              <a:buChar char="•"/>
            </a:pPr>
            <a:r>
              <a:rPr lang="de-DE"/>
              <a:t>Právě pro tebe je náš program Buddy!</a:t>
            </a:r>
            <a:endParaRPr/>
          </a:p>
          <a:p>
            <a:pPr marL="457200" marR="0" lvl="0" indent="-228600" algn="l" rtl="0">
              <a:lnSpc>
                <a:spcPct val="100000"/>
              </a:lnSpc>
              <a:spcBef>
                <a:spcPts val="1000"/>
              </a:spcBef>
              <a:spcAft>
                <a:spcPts val="0"/>
              </a:spcAft>
              <a:buClr>
                <a:schemeClr val="dk1"/>
              </a:buClr>
              <a:buSzPct val="66176"/>
              <a:buFont typeface="Arial"/>
              <a:buNone/>
            </a:pPr>
            <a:endParaRPr/>
          </a:p>
        </p:txBody>
      </p:sp>
      <p:sp>
        <p:nvSpPr>
          <p:cNvPr id="51" name="Google Shape;51;p4"/>
          <p:cNvSpPr txBox="1">
            <a:spLocks noGrp="1"/>
          </p:cNvSpPr>
          <p:nvPr>
            <p:ph type="title"/>
          </p:nvPr>
        </p:nvSpPr>
        <p:spPr>
          <a:xfrm>
            <a:off x="2680379" y="645977"/>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Studenti pomáhají studentům</a:t>
            </a:r>
            <a:br>
              <a:rPr lang="de-DE"/>
            </a:br>
            <a:endParaRPr/>
          </a:p>
        </p:txBody>
      </p:sp>
      <p:sp>
        <p:nvSpPr>
          <p:cNvPr id="52" name="Google Shape;52;p4"/>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
        <p:cNvGrpSpPr/>
        <p:nvPr/>
      </p:nvGrpSpPr>
      <p:grpSpPr>
        <a:xfrm>
          <a:off x="0" y="0"/>
          <a:ext cx="0" cy="0"/>
          <a:chOff x="0" y="0"/>
          <a:chExt cx="0" cy="0"/>
        </a:xfrm>
      </p:grpSpPr>
      <p:sp>
        <p:nvSpPr>
          <p:cNvPr id="57" name="Google Shape;57;p5"/>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10000"/>
          </a:bodyPr>
          <a:lstStyle/>
          <a:p>
            <a:pPr marL="457200" marR="0" lvl="0" indent="-342900" algn="l" rtl="0">
              <a:lnSpc>
                <a:spcPct val="100000"/>
              </a:lnSpc>
              <a:spcBef>
                <a:spcPts val="1000"/>
              </a:spcBef>
              <a:spcAft>
                <a:spcPts val="0"/>
              </a:spcAft>
              <a:buClr>
                <a:schemeClr val="dk1"/>
              </a:buClr>
              <a:buSzPct val="66176"/>
              <a:buFont typeface="Arial"/>
              <a:buChar char="•"/>
            </a:pPr>
            <a:r>
              <a:rPr lang="de-DE"/>
              <a:t>ESN's main goal is to make the Erasmus exchange an amazing and fun experience - and you can join in!</a:t>
            </a:r>
            <a:endParaRPr/>
          </a:p>
          <a:p>
            <a:pPr marL="457200" marR="0" lvl="0" indent="-342900" algn="l" rtl="0">
              <a:lnSpc>
                <a:spcPct val="100000"/>
              </a:lnSpc>
              <a:spcBef>
                <a:spcPts val="1000"/>
              </a:spcBef>
              <a:spcAft>
                <a:spcPts val="0"/>
              </a:spcAft>
              <a:buClr>
                <a:schemeClr val="dk1"/>
              </a:buClr>
              <a:buSzPct val="66176"/>
              <a:buFont typeface="Arial"/>
              <a:buChar char="•"/>
            </a:pPr>
            <a:r>
              <a:rPr lang="de-DE"/>
              <a:t>Looking for some fun new activity?</a:t>
            </a:r>
            <a:endParaRPr/>
          </a:p>
          <a:p>
            <a:pPr marL="457200" marR="0" lvl="0" indent="-342900" algn="l" rtl="0">
              <a:lnSpc>
                <a:spcPct val="100000"/>
              </a:lnSpc>
              <a:spcBef>
                <a:spcPts val="1000"/>
              </a:spcBef>
              <a:spcAft>
                <a:spcPts val="0"/>
              </a:spcAft>
              <a:buClr>
                <a:schemeClr val="dk1"/>
              </a:buClr>
              <a:buSzPct val="66176"/>
              <a:buFont typeface="Arial"/>
              <a:buChar char="•"/>
            </a:pPr>
            <a:r>
              <a:rPr lang="de-DE"/>
              <a:t>Would you like to meet new people both from the Czech Republic and other internationals?</a:t>
            </a:r>
            <a:endParaRPr/>
          </a:p>
          <a:p>
            <a:pPr marL="457200" marR="0" lvl="0" indent="-342900" algn="l" rtl="0">
              <a:lnSpc>
                <a:spcPct val="100000"/>
              </a:lnSpc>
              <a:spcBef>
                <a:spcPts val="1000"/>
              </a:spcBef>
              <a:spcAft>
                <a:spcPts val="0"/>
              </a:spcAft>
              <a:buClr>
                <a:schemeClr val="dk1"/>
              </a:buClr>
              <a:buSzPct val="66176"/>
              <a:buFont typeface="Arial"/>
              <a:buChar char="•"/>
            </a:pPr>
            <a:r>
              <a:rPr lang="de-DE"/>
              <a:t>Maybe you're really eager to hang out with some people from back home? </a:t>
            </a:r>
            <a:endParaRPr/>
          </a:p>
          <a:p>
            <a:pPr marL="457200" marR="0" lvl="0" indent="-342900" algn="l" rtl="0">
              <a:lnSpc>
                <a:spcPct val="100000"/>
              </a:lnSpc>
              <a:spcBef>
                <a:spcPts val="1000"/>
              </a:spcBef>
              <a:spcAft>
                <a:spcPts val="0"/>
              </a:spcAft>
              <a:buClr>
                <a:schemeClr val="dk1"/>
              </a:buClr>
              <a:buSzPct val="66176"/>
              <a:buFont typeface="Arial"/>
              <a:buChar char="•"/>
            </a:pPr>
            <a:r>
              <a:rPr lang="de-DE"/>
              <a:t>Remember your early days in Olomouc? Wanna lend a hand to someone going through the same thing?</a:t>
            </a:r>
            <a:endParaRPr/>
          </a:p>
          <a:p>
            <a:pPr marL="457200" marR="0" lvl="0" indent="-342900" algn="l" rtl="0">
              <a:lnSpc>
                <a:spcPct val="100000"/>
              </a:lnSpc>
              <a:spcBef>
                <a:spcPts val="1000"/>
              </a:spcBef>
              <a:spcAft>
                <a:spcPts val="0"/>
              </a:spcAft>
              <a:buClr>
                <a:schemeClr val="dk1"/>
              </a:buClr>
              <a:buSzPct val="66176"/>
              <a:buFont typeface="Arial"/>
              <a:buChar char="•"/>
            </a:pPr>
            <a:r>
              <a:rPr lang="de-DE"/>
              <a:t>Our Buddy program is just for you!</a:t>
            </a:r>
            <a:endParaRPr/>
          </a:p>
        </p:txBody>
      </p:sp>
      <p:sp>
        <p:nvSpPr>
          <p:cNvPr id="58" name="Google Shape;58;p5"/>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Students help students </a:t>
            </a:r>
            <a:endParaRPr/>
          </a:p>
        </p:txBody>
      </p:sp>
      <p:sp>
        <p:nvSpPr>
          <p:cNvPr id="59" name="Google Shape;59;p5"/>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6"/>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20000"/>
          </a:bodyPr>
          <a:lstStyle/>
          <a:p>
            <a:pPr marL="457200" marR="0" lvl="0" indent="-342900" algn="l" rtl="0">
              <a:lnSpc>
                <a:spcPct val="100000"/>
              </a:lnSpc>
              <a:spcBef>
                <a:spcPts val="1000"/>
              </a:spcBef>
              <a:spcAft>
                <a:spcPts val="0"/>
              </a:spcAft>
              <a:buClr>
                <a:schemeClr val="dk1"/>
              </a:buClr>
              <a:buSzPct val="66176"/>
              <a:buFont typeface="Arial"/>
              <a:buChar char="•"/>
            </a:pPr>
            <a:r>
              <a:rPr lang="de-DE"/>
              <a:t>Buddy = kámoš</a:t>
            </a:r>
            <a:endParaRPr/>
          </a:p>
          <a:p>
            <a:pPr marL="457200" marR="0" lvl="0" indent="-342900" algn="l" rtl="0">
              <a:lnSpc>
                <a:spcPct val="100000"/>
              </a:lnSpc>
              <a:spcBef>
                <a:spcPts val="1000"/>
              </a:spcBef>
              <a:spcAft>
                <a:spcPts val="0"/>
              </a:spcAft>
              <a:buClr>
                <a:schemeClr val="dk1"/>
              </a:buClr>
              <a:buSzPct val="66176"/>
              <a:buFont typeface="Arial"/>
              <a:buChar char="•"/>
            </a:pPr>
            <a:r>
              <a:rPr lang="de-DE"/>
              <a:t>Program Buddy dává zahraničním studentům možnost ihned po příjezdu mít v novém městě první kontakt – prvního kamaráda, na kterého se v případě potřeby mohou obrátit a spolehnout.</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Nejvíce času a „práce“ tě čeká v prvním týdnu, kdy tvůj zahraniční student přijede.</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Další potřeby jsou značně individuální, každý zahraniční student je jiný a jinak si umí poradit v cizí zemi.</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Kromě pomoci tě čeká i zábava, protože budeš vítán na všech ESN akcích pořádaných pro zahraniční studenty.</a:t>
            </a:r>
            <a:endParaRPr/>
          </a:p>
          <a:p>
            <a:pPr marL="457200" marR="0" lvl="0" indent="-228600" algn="l" rtl="0">
              <a:lnSpc>
                <a:spcPct val="100000"/>
              </a:lnSpc>
              <a:spcBef>
                <a:spcPts val="1000"/>
              </a:spcBef>
              <a:spcAft>
                <a:spcPts val="0"/>
              </a:spcAft>
              <a:buClr>
                <a:schemeClr val="dk1"/>
              </a:buClr>
              <a:buSzPct val="66176"/>
              <a:buFont typeface="Arial"/>
              <a:buNone/>
            </a:pPr>
            <a:endParaRPr/>
          </a:p>
        </p:txBody>
      </p:sp>
      <p:sp>
        <p:nvSpPr>
          <p:cNvPr id="65" name="Google Shape;65;p6"/>
          <p:cNvSpPr txBox="1">
            <a:spLocks noGrp="1"/>
          </p:cNvSpPr>
          <p:nvPr>
            <p:ph type="title"/>
          </p:nvPr>
        </p:nvSpPr>
        <p:spPr>
          <a:xfrm>
            <a:off x="2680379" y="635091"/>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Co to obnáší „býti Buddym“</a:t>
            </a:r>
            <a:br>
              <a:rPr lang="de-DE"/>
            </a:br>
            <a:endParaRPr/>
          </a:p>
        </p:txBody>
      </p:sp>
      <p:sp>
        <p:nvSpPr>
          <p:cNvPr id="66" name="Google Shape;66;p6"/>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0"/>
        <p:cNvGrpSpPr/>
        <p:nvPr/>
      </p:nvGrpSpPr>
      <p:grpSpPr>
        <a:xfrm>
          <a:off x="0" y="0"/>
          <a:ext cx="0" cy="0"/>
          <a:chOff x="0" y="0"/>
          <a:chExt cx="0" cy="0"/>
        </a:xfrm>
      </p:grpSpPr>
      <p:sp>
        <p:nvSpPr>
          <p:cNvPr id="71" name="Google Shape;71;p7"/>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t>It mostly means being a friend</a:t>
            </a:r>
            <a:endParaRPr/>
          </a:p>
          <a:p>
            <a:pPr marL="457200" marR="0" lvl="0" indent="-342900" algn="l" rtl="0">
              <a:lnSpc>
                <a:spcPct val="100000"/>
              </a:lnSpc>
              <a:spcBef>
                <a:spcPts val="1000"/>
              </a:spcBef>
              <a:spcAft>
                <a:spcPts val="0"/>
              </a:spcAft>
              <a:buClr>
                <a:schemeClr val="dk1"/>
              </a:buClr>
              <a:buSzPct val="72580"/>
              <a:buFont typeface="Arial"/>
              <a:buChar char="•"/>
            </a:pPr>
            <a:r>
              <a:rPr lang="de-DE"/>
              <a:t>The Buddy program links international students with new friends in a flash right after they arrive, making the start of their journey exciting and sociable</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2"/>
                </a:solidFill>
              </a:rPr>
              <a:t>The most time and "work" awaits you in the first week when your foreign student arrives. </a:t>
            </a:r>
            <a:endParaRPr/>
          </a:p>
          <a:p>
            <a:pPr marL="457200" marR="0" lvl="0" indent="-342900" algn="l" rtl="0">
              <a:lnSpc>
                <a:spcPct val="100000"/>
              </a:lnSpc>
              <a:spcBef>
                <a:spcPts val="1000"/>
              </a:spcBef>
              <a:spcAft>
                <a:spcPts val="0"/>
              </a:spcAft>
              <a:buClr>
                <a:schemeClr val="dk1"/>
              </a:buClr>
              <a:buSzPct val="72580"/>
              <a:buFont typeface="Arial"/>
              <a:buChar char="•"/>
            </a:pPr>
            <a:r>
              <a:rPr lang="de-DE"/>
              <a:t>Other needs are highly individual; each foreign student is different and may adapt differently in a foreign country</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2"/>
                </a:solidFill>
              </a:rPr>
              <a:t>Not only will you make a new friend, you’ll also be welcomed to all ESN events organized for erasmus students. We are looking forward to seeing you there and joining us in the fun. </a:t>
            </a:r>
            <a:endParaRPr/>
          </a:p>
          <a:p>
            <a:pPr marL="457200" marR="0" lvl="0" indent="-228600" algn="l" rtl="0">
              <a:lnSpc>
                <a:spcPct val="100000"/>
              </a:lnSpc>
              <a:spcBef>
                <a:spcPts val="1000"/>
              </a:spcBef>
              <a:spcAft>
                <a:spcPts val="0"/>
              </a:spcAft>
              <a:buClr>
                <a:schemeClr val="dk1"/>
              </a:buClr>
              <a:buSzPct val="72580"/>
              <a:buFont typeface="Arial"/>
              <a:buNone/>
            </a:pPr>
            <a:endParaRPr/>
          </a:p>
          <a:p>
            <a:pPr marL="457200" marR="0" lvl="0" indent="-228600" algn="l" rtl="0">
              <a:lnSpc>
                <a:spcPct val="100000"/>
              </a:lnSpc>
              <a:spcBef>
                <a:spcPts val="1000"/>
              </a:spcBef>
              <a:spcAft>
                <a:spcPts val="0"/>
              </a:spcAft>
              <a:buClr>
                <a:schemeClr val="dk1"/>
              </a:buClr>
              <a:buSzPct val="72580"/>
              <a:buFont typeface="Arial"/>
              <a:buNone/>
            </a:pPr>
            <a:endParaRPr/>
          </a:p>
          <a:p>
            <a:pPr marL="457200" marR="0" lvl="0" indent="-228600" algn="l" rtl="0">
              <a:lnSpc>
                <a:spcPct val="100000"/>
              </a:lnSpc>
              <a:spcBef>
                <a:spcPts val="1000"/>
              </a:spcBef>
              <a:spcAft>
                <a:spcPts val="0"/>
              </a:spcAft>
              <a:buClr>
                <a:schemeClr val="dk1"/>
              </a:buClr>
              <a:buSzPct val="72580"/>
              <a:buFont typeface="Arial"/>
              <a:buNone/>
            </a:pPr>
            <a:endParaRPr/>
          </a:p>
          <a:p>
            <a:pPr marL="457200" marR="0" lvl="0" indent="-228600" algn="l" rtl="0">
              <a:lnSpc>
                <a:spcPct val="100000"/>
              </a:lnSpc>
              <a:spcBef>
                <a:spcPts val="1000"/>
              </a:spcBef>
              <a:spcAft>
                <a:spcPts val="0"/>
              </a:spcAft>
              <a:buClr>
                <a:schemeClr val="dk1"/>
              </a:buClr>
              <a:buSzPct val="72580"/>
              <a:buFont typeface="Arial"/>
              <a:buNone/>
            </a:pPr>
            <a:endParaRPr/>
          </a:p>
          <a:p>
            <a:pPr marL="457200" marR="0" lvl="0" indent="-228600" algn="l" rtl="0">
              <a:lnSpc>
                <a:spcPct val="100000"/>
              </a:lnSpc>
              <a:spcBef>
                <a:spcPts val="1000"/>
              </a:spcBef>
              <a:spcAft>
                <a:spcPts val="0"/>
              </a:spcAft>
              <a:buClr>
                <a:schemeClr val="dk1"/>
              </a:buClr>
              <a:buSzPct val="72580"/>
              <a:buFont typeface="Arial"/>
              <a:buNone/>
            </a:pPr>
            <a:endParaRPr/>
          </a:p>
          <a:p>
            <a:pPr marL="457200" marR="0" lvl="0" indent="-228600" algn="l" rtl="0">
              <a:lnSpc>
                <a:spcPct val="100000"/>
              </a:lnSpc>
              <a:spcBef>
                <a:spcPts val="1000"/>
              </a:spcBef>
              <a:spcAft>
                <a:spcPts val="0"/>
              </a:spcAft>
              <a:buClr>
                <a:schemeClr val="dk1"/>
              </a:buClr>
              <a:buSzPct val="72580"/>
              <a:buFont typeface="Arial"/>
              <a:buNone/>
            </a:pPr>
            <a:endParaRPr/>
          </a:p>
          <a:p>
            <a:pPr marL="457200" marR="0" lvl="0" indent="-228600" algn="l" rtl="0">
              <a:lnSpc>
                <a:spcPct val="100000"/>
              </a:lnSpc>
              <a:spcBef>
                <a:spcPts val="1000"/>
              </a:spcBef>
              <a:spcAft>
                <a:spcPts val="0"/>
              </a:spcAft>
              <a:buClr>
                <a:schemeClr val="dk1"/>
              </a:buClr>
              <a:buSzPct val="72580"/>
              <a:buFont typeface="Arial"/>
              <a:buNone/>
            </a:pPr>
            <a:endParaRPr/>
          </a:p>
        </p:txBody>
      </p:sp>
      <p:sp>
        <p:nvSpPr>
          <p:cNvPr id="72" name="Google Shape;72;p7"/>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Being a „Buddy“ what does that mean ? </a:t>
            </a:r>
            <a:endParaRPr/>
          </a:p>
        </p:txBody>
      </p:sp>
      <p:sp>
        <p:nvSpPr>
          <p:cNvPr id="73" name="Google Shape;73;p7"/>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7"/>
        <p:cNvGrpSpPr/>
        <p:nvPr/>
      </p:nvGrpSpPr>
      <p:grpSpPr>
        <a:xfrm>
          <a:off x="0" y="0"/>
          <a:ext cx="0" cy="0"/>
          <a:chOff x="0" y="0"/>
          <a:chExt cx="0" cy="0"/>
        </a:xfrm>
      </p:grpSpPr>
      <p:sp>
        <p:nvSpPr>
          <p:cNvPr id="78" name="Google Shape;78;p8"/>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85000" lnSpcReduction="20000"/>
          </a:bodyPr>
          <a:lstStyle/>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První kontakt – jakmile si na Fiestě plus vybereš svého zahraničního studenta, představ se mu! Vyberte si preferovanou formu komunikace (Facebook, WhatsApp, Instagram, Signal, Telegram…).</a:t>
            </a:r>
            <a:endParaRPr/>
          </a:p>
          <a:p>
            <a:pPr marL="457200" marR="0" lvl="0" indent="-342900" algn="l" rtl="0">
              <a:lnSpc>
                <a:spcPct val="100000"/>
              </a:lnSpc>
              <a:spcBef>
                <a:spcPts val="1000"/>
              </a:spcBef>
              <a:spcAft>
                <a:spcPts val="0"/>
              </a:spcAft>
              <a:buClr>
                <a:schemeClr val="dk1"/>
              </a:buClr>
              <a:buSzPct val="66176"/>
              <a:buFont typeface="Arial"/>
              <a:buChar char="•"/>
            </a:pPr>
            <a:r>
              <a:rPr lang="de-DE"/>
              <a:t>Zjisti, kdy a jak student přijede. Případně mu můžeš poradit s cestou do Olomouce. Z Prahy doporučujeme RegioJet (angličtina není problém a je to pohodlnější), z Vídně pak Flixbus, který jezdí až na autobusové nádraží v Olomouci.</a:t>
            </a:r>
            <a:endParaRPr/>
          </a:p>
          <a:p>
            <a:pPr marL="457200" marR="0" lvl="0" indent="-342900" algn="l" rtl="0">
              <a:lnSpc>
                <a:spcPct val="100000"/>
              </a:lnSpc>
              <a:spcBef>
                <a:spcPts val="1000"/>
              </a:spcBef>
              <a:spcAft>
                <a:spcPts val="0"/>
              </a:spcAft>
              <a:buClr>
                <a:schemeClr val="dk1"/>
              </a:buClr>
              <a:buSzPct val="66176"/>
              <a:buFont typeface="Arial"/>
              <a:buChar char="•"/>
            </a:pPr>
            <a:r>
              <a:rPr lang="de-DE">
                <a:solidFill>
                  <a:schemeClr val="accent3"/>
                </a:solidFill>
              </a:rPr>
              <a:t>Pokud svého studenta nemůžeš vyzvednout, najdi za sebe náhradu, nebo ho odkaž na pick-up management ve Fiestě plus, kde se ho může ujmout jiný z Buddíků.</a:t>
            </a:r>
            <a:endParaRPr/>
          </a:p>
          <a:p>
            <a:pPr marL="457200" marR="0" lvl="0" indent="-228600" algn="l" rtl="0">
              <a:lnSpc>
                <a:spcPct val="100000"/>
              </a:lnSpc>
              <a:spcBef>
                <a:spcPts val="1000"/>
              </a:spcBef>
              <a:spcAft>
                <a:spcPts val="0"/>
              </a:spcAft>
              <a:buClr>
                <a:schemeClr val="dk1"/>
              </a:buClr>
              <a:buSzPct val="66176"/>
              <a:buFont typeface="Arial"/>
              <a:buNone/>
            </a:pPr>
            <a:endParaRPr/>
          </a:p>
        </p:txBody>
      </p:sp>
      <p:sp>
        <p:nvSpPr>
          <p:cNvPr id="79" name="Google Shape;79;p8"/>
          <p:cNvSpPr txBox="1">
            <a:spLocks noGrp="1"/>
          </p:cNvSpPr>
          <p:nvPr>
            <p:ph type="title"/>
          </p:nvPr>
        </p:nvSpPr>
        <p:spPr>
          <a:xfrm>
            <a:off x="2680379" y="613320"/>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Co se od tebe očekává před příjezdem </a:t>
            </a:r>
            <a:br>
              <a:rPr lang="de-DE"/>
            </a:br>
            <a:endParaRPr/>
          </a:p>
        </p:txBody>
      </p:sp>
      <p:sp>
        <p:nvSpPr>
          <p:cNvPr id="80" name="Google Shape;80;p8"/>
          <p:cNvSpPr/>
          <p:nvPr/>
        </p:nvSpPr>
        <p:spPr>
          <a:xfrm>
            <a:off x="0" y="0"/>
            <a:ext cx="2153920" cy="6858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9"/>
          <p:cNvSpPr txBox="1">
            <a:spLocks noGrp="1"/>
          </p:cNvSpPr>
          <p:nvPr>
            <p:ph type="body" idx="1"/>
          </p:nvPr>
        </p:nvSpPr>
        <p:spPr>
          <a:xfrm>
            <a:off x="2296160" y="1934665"/>
            <a:ext cx="9057640" cy="4664611"/>
          </a:xfrm>
          <a:prstGeom prst="rect">
            <a:avLst/>
          </a:prstGeom>
          <a:noFill/>
          <a:ln>
            <a:noFill/>
          </a:ln>
        </p:spPr>
        <p:txBody>
          <a:bodyPr spcFirstLastPara="1" wrap="square" lIns="91425" tIns="45700" rIns="91425" bIns="45700" anchor="t" anchorCtr="0">
            <a:normAutofit fontScale="77500" lnSpcReduction="20000"/>
          </a:bodyPr>
          <a:lstStyle/>
          <a:p>
            <a:pPr marL="457200" marR="0" lvl="0" indent="-342900" algn="l" rtl="0">
              <a:lnSpc>
                <a:spcPct val="100000"/>
              </a:lnSpc>
              <a:spcBef>
                <a:spcPts val="1000"/>
              </a:spcBef>
              <a:spcAft>
                <a:spcPts val="0"/>
              </a:spcAft>
              <a:buClr>
                <a:schemeClr val="dk1"/>
              </a:buClr>
              <a:buSzPct val="72580"/>
              <a:buFont typeface="Arial"/>
              <a:buChar char="•"/>
            </a:pPr>
            <a:r>
              <a:rPr lang="de-DE"/>
              <a:t>First contact – as soon as you choose your foreign student in the Fiesta plus program, introduce yourself to them! Pick your favorite way to connect (Facebook, WhatsApp, Instagram, Signal, Telegram...) and let the fun begin.</a:t>
            </a:r>
            <a:endParaRPr/>
          </a:p>
          <a:p>
            <a:pPr marL="457200" marR="0" lvl="0" indent="-342900" algn="l" rtl="0">
              <a:lnSpc>
                <a:spcPct val="100000"/>
              </a:lnSpc>
              <a:spcBef>
                <a:spcPts val="1000"/>
              </a:spcBef>
              <a:spcAft>
                <a:spcPts val="0"/>
              </a:spcAft>
              <a:buClr>
                <a:schemeClr val="dk1"/>
              </a:buClr>
              <a:buSzPct val="72580"/>
              <a:buFont typeface="Arial"/>
              <a:buChar char="•"/>
            </a:pPr>
            <a:r>
              <a:rPr lang="de-DE"/>
              <a:t>Find out when the student will arrive. </a:t>
            </a:r>
            <a:r>
              <a:rPr lang="de-DE">
                <a:solidFill>
                  <a:schemeClr val="accent2"/>
                </a:solidFill>
              </a:rPr>
              <a:t>You do not need to pick them up in another city</a:t>
            </a:r>
            <a:r>
              <a:rPr lang="de-DE"/>
              <a:t>. However, it would be great if you could help them to figure out how to get to Olomouc.  From Prague we recommend Regio Jet and from Vienna Flixbus (which goes to the bus station in Olomouc). </a:t>
            </a:r>
            <a:endParaRPr/>
          </a:p>
          <a:p>
            <a:pPr marL="457200" marR="0" lvl="0" indent="-342900" algn="l" rtl="0">
              <a:lnSpc>
                <a:spcPct val="100000"/>
              </a:lnSpc>
              <a:spcBef>
                <a:spcPts val="1000"/>
              </a:spcBef>
              <a:spcAft>
                <a:spcPts val="0"/>
              </a:spcAft>
              <a:buClr>
                <a:schemeClr val="dk1"/>
              </a:buClr>
              <a:buSzPct val="72580"/>
              <a:buFont typeface="Arial"/>
              <a:buChar char="•"/>
            </a:pPr>
            <a:r>
              <a:rPr lang="de-DE">
                <a:solidFill>
                  <a:schemeClr val="accent2"/>
                </a:solidFill>
              </a:rPr>
              <a:t>If you can’t manage to pick up your student, please find somebody else who will, or refer him to the pick-up management in Fiesta plus, where another Buddy can take him.</a:t>
            </a:r>
            <a:endParaRPr>
              <a:solidFill>
                <a:schemeClr val="accent2"/>
              </a:solidFill>
            </a:endParaRPr>
          </a:p>
        </p:txBody>
      </p:sp>
      <p:sp>
        <p:nvSpPr>
          <p:cNvPr id="86" name="Google Shape;86;p9"/>
          <p:cNvSpPr txBox="1">
            <a:spLocks noGrp="1"/>
          </p:cNvSpPr>
          <p:nvPr>
            <p:ph type="title"/>
          </p:nvPr>
        </p:nvSpPr>
        <p:spPr>
          <a:xfrm>
            <a:off x="2669494" y="537119"/>
            <a:ext cx="7497763" cy="75247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400"/>
              <a:buNone/>
            </a:pPr>
            <a:r>
              <a:rPr lang="de-DE"/>
              <a:t>Before they arrive </a:t>
            </a:r>
            <a:endParaRPr/>
          </a:p>
        </p:txBody>
      </p:sp>
      <p:sp>
        <p:nvSpPr>
          <p:cNvPr id="87" name="Google Shape;87;p9"/>
          <p:cNvSpPr/>
          <p:nvPr/>
        </p:nvSpPr>
        <p:spPr>
          <a:xfrm>
            <a:off x="0" y="0"/>
            <a:ext cx="2153920" cy="6858000"/>
          </a:xfrm>
          <a:prstGeom prst="rect">
            <a:avLst/>
          </a:prstGeom>
          <a:solidFill>
            <a:srgbClr val="00B0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ESN CZ theme">
  <a:themeElements>
    <a:clrScheme name="Vlastní 4">
      <a:dk1>
        <a:srgbClr val="000000"/>
      </a:dk1>
      <a:lt1>
        <a:srgbClr val="FFFFFF"/>
      </a:lt1>
      <a:dk2>
        <a:srgbClr val="637052"/>
      </a:dk2>
      <a:lt2>
        <a:srgbClr val="FFFFFF"/>
      </a:lt2>
      <a:accent1>
        <a:srgbClr val="2E3192"/>
      </a:accent1>
      <a:accent2>
        <a:srgbClr val="EC008E"/>
      </a:accent2>
      <a:accent3>
        <a:srgbClr val="F47B20"/>
      </a:accent3>
      <a:accent4>
        <a:srgbClr val="9B8357"/>
      </a:accent4>
      <a:accent5>
        <a:srgbClr val="7AC143"/>
      </a:accent5>
      <a:accent6>
        <a:srgbClr val="94A088"/>
      </a:accent6>
      <a:hlink>
        <a:srgbClr val="00AEEF"/>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3234</Words>
  <Application>Microsoft Office PowerPoint</Application>
  <PresentationFormat>Širokoúhlá obrazovka</PresentationFormat>
  <Paragraphs>164</Paragraphs>
  <Slides>30</Slides>
  <Notes>30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Francois One</vt:lpstr>
      <vt:lpstr>Lato</vt:lpstr>
      <vt:lpstr>ESN CZ theme</vt:lpstr>
      <vt:lpstr>Buddy manuál</vt:lpstr>
      <vt:lpstr>Seznam se s ESN!</vt:lpstr>
      <vt:lpstr>What is ESN ?</vt:lpstr>
      <vt:lpstr>Studenti pomáhají studentům </vt:lpstr>
      <vt:lpstr>Students help students </vt:lpstr>
      <vt:lpstr>Co to obnáší „býti Buddym“ </vt:lpstr>
      <vt:lpstr>Being a „Buddy“ what does that mean ? </vt:lpstr>
      <vt:lpstr>Co se od tebe očekává před příjezdem  </vt:lpstr>
      <vt:lpstr>Before they arrive </vt:lpstr>
      <vt:lpstr>Prezentace aplikace PowerPoint</vt:lpstr>
      <vt:lpstr>Prezentace aplikace PowerPoint</vt:lpstr>
      <vt:lpstr>Jak se připravit na zahraničního studenta  </vt:lpstr>
      <vt:lpstr>How to prepare </vt:lpstr>
      <vt:lpstr>Co se od tebe očekává po příjezdu   </vt:lpstr>
      <vt:lpstr>Arrival </vt:lpstr>
      <vt:lpstr>Orientation Week (OW)    </vt:lpstr>
      <vt:lpstr>Orientation Week (OW)</vt:lpstr>
      <vt:lpstr>Co se od tebe čeká během semestru</vt:lpstr>
      <vt:lpstr>Throughout the semester </vt:lpstr>
      <vt:lpstr>Praktické tipy a triky</vt:lpstr>
      <vt:lpstr>Some practical information</vt:lpstr>
      <vt:lpstr>Prezentace aplikace PowerPoint</vt:lpstr>
      <vt:lpstr>Prezentace aplikace PowerPoint</vt:lpstr>
      <vt:lpstr>Erasmus + KA171 (mimo EU)</vt:lpstr>
      <vt:lpstr>Erasmus + KA171 (outside the EU)</vt:lpstr>
      <vt:lpstr>Pojmy a dojmy </vt:lpstr>
      <vt:lpstr>Some last thoughts</vt:lpstr>
      <vt:lpstr>Důležité kontakty a odkazy</vt:lpstr>
      <vt:lpstr>Important contact information</vt:lpstr>
      <vt:lpstr> Join as a Buddy and get ready for a semester filledwith thrilling adventures and lifelong friendships!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Buddy manuál</dc:title>
  <dc:creator>Anna</dc:creator>
  <cp:lastModifiedBy>Barbora Říhová</cp:lastModifiedBy>
  <cp:revision>1</cp:revision>
  <dcterms:modified xsi:type="dcterms:W3CDTF">2024-01-09T10:03:19Z</dcterms:modified>
</cp:coreProperties>
</file>